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323" r:id="rId3"/>
    <p:sldId id="319" r:id="rId4"/>
    <p:sldId id="320" r:id="rId5"/>
    <p:sldId id="299" r:id="rId6"/>
    <p:sldId id="257" r:id="rId7"/>
    <p:sldId id="330" r:id="rId8"/>
    <p:sldId id="315" r:id="rId9"/>
    <p:sldId id="302" r:id="rId10"/>
    <p:sldId id="259" r:id="rId11"/>
    <p:sldId id="274" r:id="rId12"/>
    <p:sldId id="327" r:id="rId13"/>
    <p:sldId id="262" r:id="rId14"/>
    <p:sldId id="266" r:id="rId15"/>
    <p:sldId id="325" r:id="rId16"/>
    <p:sldId id="280" r:id="rId17"/>
    <p:sldId id="281" r:id="rId18"/>
    <p:sldId id="316" r:id="rId19"/>
    <p:sldId id="283" r:id="rId20"/>
    <p:sldId id="328" r:id="rId21"/>
    <p:sldId id="322" r:id="rId22"/>
    <p:sldId id="329" r:id="rId2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61634" autoAdjust="0"/>
  </p:normalViewPr>
  <p:slideViewPr>
    <p:cSldViewPr snapToGrid="0">
      <p:cViewPr varScale="1">
        <p:scale>
          <a:sx n="44" d="100"/>
          <a:sy n="44" d="100"/>
        </p:scale>
        <p:origin x="-21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lo\DAAD_2015\Bohinj\RESULTS\Students_2014_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lo\DAAD_2015\Bohinj\RESULTS\Students_2013_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694444444444439E-2"/>
          <c:y val="5.5717774861475645E-2"/>
          <c:w val="0.63177734033245847"/>
          <c:h val="0.83206000291630211"/>
        </c:manualLayout>
      </c:layout>
      <c:lineChart>
        <c:grouping val="standard"/>
        <c:varyColors val="0"/>
        <c:ser>
          <c:idx val="0"/>
          <c:order val="0"/>
          <c:tx>
            <c:strRef>
              <c:f>'Ocene KIS 2014'!$H$1</c:f>
              <c:strCache>
                <c:ptCount val="1"/>
                <c:pt idx="0">
                  <c:v>KIS</c:v>
                </c:pt>
              </c:strCache>
            </c:strRef>
          </c:tx>
          <c:marker>
            <c:symbol val="none"/>
          </c:marker>
          <c:val>
            <c:numRef>
              <c:f>'Ocene KIS 2014'!$H$2:$H$20</c:f>
              <c:numCache>
                <c:formatCode>General</c:formatCode>
                <c:ptCount val="19"/>
                <c:pt idx="0">
                  <c:v>56.5</c:v>
                </c:pt>
                <c:pt idx="1">
                  <c:v>63.3</c:v>
                </c:pt>
                <c:pt idx="2">
                  <c:v>73.8</c:v>
                </c:pt>
                <c:pt idx="3">
                  <c:v>52.8</c:v>
                </c:pt>
                <c:pt idx="4">
                  <c:v>90.4</c:v>
                </c:pt>
                <c:pt idx="5">
                  <c:v>77.5</c:v>
                </c:pt>
                <c:pt idx="6">
                  <c:v>46.6</c:v>
                </c:pt>
                <c:pt idx="7">
                  <c:v>58.5</c:v>
                </c:pt>
                <c:pt idx="8">
                  <c:v>51.5</c:v>
                </c:pt>
                <c:pt idx="9">
                  <c:v>58</c:v>
                </c:pt>
                <c:pt idx="10">
                  <c:v>65.400000000000006</c:v>
                </c:pt>
                <c:pt idx="11">
                  <c:v>75.599999999999994</c:v>
                </c:pt>
                <c:pt idx="12">
                  <c:v>51.4</c:v>
                </c:pt>
                <c:pt idx="13">
                  <c:v>75.3</c:v>
                </c:pt>
                <c:pt idx="14">
                  <c:v>74.8</c:v>
                </c:pt>
                <c:pt idx="15">
                  <c:v>78.5</c:v>
                </c:pt>
                <c:pt idx="16">
                  <c:v>69.7</c:v>
                </c:pt>
                <c:pt idx="17">
                  <c:v>73.599999999999994</c:v>
                </c:pt>
                <c:pt idx="18">
                  <c:v>78.599999999999994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'Ocene KIS 2014'!$I$1</c:f>
              <c:strCache>
                <c:ptCount val="1"/>
                <c:pt idx="0">
                  <c:v>PRAKTIKUM</c:v>
                </c:pt>
              </c:strCache>
            </c:strRef>
          </c:tx>
          <c:marker>
            <c:symbol val="none"/>
          </c:marker>
          <c:val>
            <c:numRef>
              <c:f>'Ocene KIS 2014'!$I$2:$I$20</c:f>
              <c:numCache>
                <c:formatCode>General</c:formatCode>
                <c:ptCount val="19"/>
                <c:pt idx="0">
                  <c:v>56.5</c:v>
                </c:pt>
                <c:pt idx="1">
                  <c:v>60</c:v>
                </c:pt>
                <c:pt idx="2">
                  <c:v>67</c:v>
                </c:pt>
                <c:pt idx="3">
                  <c:v>67.5</c:v>
                </c:pt>
                <c:pt idx="4">
                  <c:v>69.5</c:v>
                </c:pt>
                <c:pt idx="5">
                  <c:v>71</c:v>
                </c:pt>
                <c:pt idx="6">
                  <c:v>78.5</c:v>
                </c:pt>
                <c:pt idx="7">
                  <c:v>78.5</c:v>
                </c:pt>
                <c:pt idx="8">
                  <c:v>84</c:v>
                </c:pt>
                <c:pt idx="9">
                  <c:v>84</c:v>
                </c:pt>
                <c:pt idx="10">
                  <c:v>84</c:v>
                </c:pt>
                <c:pt idx="11">
                  <c:v>86</c:v>
                </c:pt>
                <c:pt idx="12">
                  <c:v>88</c:v>
                </c:pt>
                <c:pt idx="13">
                  <c:v>88</c:v>
                </c:pt>
                <c:pt idx="14">
                  <c:v>88.5</c:v>
                </c:pt>
                <c:pt idx="15">
                  <c:v>98.5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059840"/>
        <c:axId val="90306752"/>
      </c:lineChart>
      <c:catAx>
        <c:axId val="89059840"/>
        <c:scaling>
          <c:orientation val="minMax"/>
        </c:scaling>
        <c:delete val="0"/>
        <c:axPos val="b"/>
        <c:majorTickMark val="out"/>
        <c:minorTickMark val="none"/>
        <c:tickLblPos val="nextTo"/>
        <c:crossAx val="90306752"/>
        <c:crosses val="autoZero"/>
        <c:auto val="1"/>
        <c:lblAlgn val="ctr"/>
        <c:lblOffset val="100"/>
        <c:noMultiLvlLbl val="0"/>
      </c:catAx>
      <c:valAx>
        <c:axId val="90306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0598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583333333333334E-2"/>
          <c:y val="5.0823449031672678E-2"/>
          <c:w val="0.74930555555555556"/>
          <c:h val="0.8329301280477478"/>
        </c:manualLayout>
      </c:layout>
      <c:lineChart>
        <c:grouping val="standard"/>
        <c:varyColors val="0"/>
        <c:ser>
          <c:idx val="0"/>
          <c:order val="0"/>
          <c:tx>
            <c:strRef>
              <c:f>'KIS 2013'!$AF$1</c:f>
              <c:strCache>
                <c:ptCount val="1"/>
                <c:pt idx="0">
                  <c:v>KIS</c:v>
                </c:pt>
              </c:strCache>
            </c:strRef>
          </c:tx>
          <c:marker>
            <c:symbol val="none"/>
          </c:marker>
          <c:val>
            <c:numRef>
              <c:f>'KIS 2013'!$AF$2:$AF$30</c:f>
              <c:numCache>
                <c:formatCode>General</c:formatCode>
                <c:ptCount val="29"/>
                <c:pt idx="0">
                  <c:v>48.4</c:v>
                </c:pt>
                <c:pt idx="1">
                  <c:v>4.9400000000000004</c:v>
                </c:pt>
                <c:pt idx="2">
                  <c:v>18.29</c:v>
                </c:pt>
                <c:pt idx="3">
                  <c:v>0</c:v>
                </c:pt>
                <c:pt idx="4" formatCode="@">
                  <c:v>0</c:v>
                </c:pt>
                <c:pt idx="5">
                  <c:v>71.58</c:v>
                </c:pt>
                <c:pt idx="6">
                  <c:v>10.59</c:v>
                </c:pt>
                <c:pt idx="7">
                  <c:v>41.61</c:v>
                </c:pt>
                <c:pt idx="8" formatCode="@">
                  <c:v>0</c:v>
                </c:pt>
                <c:pt idx="9">
                  <c:v>30.27</c:v>
                </c:pt>
                <c:pt idx="10">
                  <c:v>0</c:v>
                </c:pt>
                <c:pt idx="11">
                  <c:v>70</c:v>
                </c:pt>
                <c:pt idx="12">
                  <c:v>54.02</c:v>
                </c:pt>
                <c:pt idx="13">
                  <c:v>49.62</c:v>
                </c:pt>
                <c:pt idx="14">
                  <c:v>62.6</c:v>
                </c:pt>
                <c:pt idx="15">
                  <c:v>82</c:v>
                </c:pt>
                <c:pt idx="16">
                  <c:v>51</c:v>
                </c:pt>
                <c:pt idx="17">
                  <c:v>79.989999999999995</c:v>
                </c:pt>
                <c:pt idx="18">
                  <c:v>49.55</c:v>
                </c:pt>
                <c:pt idx="19">
                  <c:v>53.79</c:v>
                </c:pt>
                <c:pt idx="20">
                  <c:v>89.61</c:v>
                </c:pt>
                <c:pt idx="21">
                  <c:v>52</c:v>
                </c:pt>
                <c:pt idx="22">
                  <c:v>92.07</c:v>
                </c:pt>
                <c:pt idx="23">
                  <c:v>75.819999999999993</c:v>
                </c:pt>
                <c:pt idx="24">
                  <c:v>69</c:v>
                </c:pt>
                <c:pt idx="25">
                  <c:v>51</c:v>
                </c:pt>
                <c:pt idx="26">
                  <c:v>82.72</c:v>
                </c:pt>
                <c:pt idx="27">
                  <c:v>94.54</c:v>
                </c:pt>
                <c:pt idx="28">
                  <c:v>79.44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'KIS 2013'!$AG$1</c:f>
              <c:strCache>
                <c:ptCount val="1"/>
                <c:pt idx="0">
                  <c:v>P3</c:v>
                </c:pt>
              </c:strCache>
            </c:strRef>
          </c:tx>
          <c:marker>
            <c:symbol val="none"/>
          </c:marker>
          <c:val>
            <c:numRef>
              <c:f>'KIS 2013'!$AG$2:$AG$30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65</c:v>
                </c:pt>
                <c:pt idx="12">
                  <c:v>75</c:v>
                </c:pt>
                <c:pt idx="13">
                  <c:v>75</c:v>
                </c:pt>
                <c:pt idx="14">
                  <c:v>76</c:v>
                </c:pt>
                <c:pt idx="15">
                  <c:v>76</c:v>
                </c:pt>
                <c:pt idx="16">
                  <c:v>89</c:v>
                </c:pt>
                <c:pt idx="17">
                  <c:v>89</c:v>
                </c:pt>
                <c:pt idx="18">
                  <c:v>89</c:v>
                </c:pt>
                <c:pt idx="19">
                  <c:v>89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060864"/>
        <c:axId val="88842240"/>
      </c:lineChart>
      <c:catAx>
        <c:axId val="89060864"/>
        <c:scaling>
          <c:orientation val="minMax"/>
        </c:scaling>
        <c:delete val="0"/>
        <c:axPos val="b"/>
        <c:majorTickMark val="out"/>
        <c:minorTickMark val="none"/>
        <c:tickLblPos val="nextTo"/>
        <c:crossAx val="88842240"/>
        <c:crosses val="autoZero"/>
        <c:auto val="1"/>
        <c:lblAlgn val="ctr"/>
        <c:lblOffset val="100"/>
        <c:noMultiLvlLbl val="0"/>
      </c:catAx>
      <c:valAx>
        <c:axId val="88842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060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8170D-F7AF-4ECB-8B4D-02A84C4EE9ED}" type="datetimeFigureOut">
              <a:rPr lang="sl-SI" smtClean="0"/>
              <a:t>26.8.2015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E5837-4D18-460F-8242-9F24C1B274E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96465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92C17-725F-44B6-8FBE-ABACAFED0D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31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A56A75-F6E5-419B-A49C-B97BFDE21479}" type="slidenum">
              <a:rPr lang="sl-SI"/>
              <a:pPr/>
              <a:t>5</a:t>
            </a:fld>
            <a:endParaRPr lang="sl-SI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05242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640" y="1320800"/>
            <a:ext cx="6696744" cy="2684264"/>
          </a:xfrm>
        </p:spPr>
        <p:txBody>
          <a:bodyPr anchor="b"/>
          <a:lstStyle>
            <a:lvl1pPr algn="r">
              <a:defRPr sz="4400">
                <a:latin typeface="Calibri" pitchFamily="34" charset="0"/>
              </a:defRPr>
            </a:lvl1pPr>
          </a:lstStyle>
          <a:p>
            <a:pPr lvl="0"/>
            <a:r>
              <a:rPr lang="sl-SI" noProof="0" smtClean="0"/>
              <a:t>Uredite slog naslova matrice</a:t>
            </a:r>
            <a:endParaRPr lang="en-GB" noProof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221088"/>
            <a:ext cx="6688832" cy="172784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>
                <a:latin typeface="Calibri" pitchFamily="34" charset="0"/>
              </a:defRPr>
            </a:lvl1pPr>
          </a:lstStyle>
          <a:p>
            <a:pPr lvl="0"/>
            <a:r>
              <a:rPr lang="sl-SI" noProof="0" smtClean="0"/>
              <a:t>Uredite slog podnaslova matrice</a:t>
            </a:r>
            <a:endParaRPr lang="en-GB" noProof="0" smtClean="0"/>
          </a:p>
        </p:txBody>
      </p:sp>
      <p:sp>
        <p:nvSpPr>
          <p:cNvPr id="3" name="AutoShape 4" descr="Image result for university of maribor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university of maribor logo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6" name="Picture 10" descr="http://www.um.si/CGP/FERI/Documents/logo-um-feri-ang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100" y="160337"/>
            <a:ext cx="2959100" cy="166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7897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9038" y="0"/>
            <a:ext cx="9144001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62925" y="6381750"/>
            <a:ext cx="898525" cy="3921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rgbClr val="006A8E"/>
                </a:solidFill>
                <a:latin typeface="Calibri" pitchFamily="34" charset="0"/>
                <a:cs typeface="+mn-cs"/>
              </a:defRPr>
            </a:lvl1pPr>
          </a:lstStyle>
          <a:p>
            <a:fld id="{6A2E57C0-0C24-482C-B13F-B3A18C9AE7E0}" type="slidenum">
              <a:rPr lang="sl-SI" smtClean="0"/>
              <a:t>‹#›</a:t>
            </a:fld>
            <a:endParaRPr lang="sl-SI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6804025" cy="468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>
                <a:solidFill>
                  <a:schemeClr val="bg1"/>
                </a:solidFill>
                <a:latin typeface="Calibri" pitchFamily="34" charset="0"/>
                <a:cs typeface="+mn-cs"/>
              </a:defRPr>
            </a:lvl1pPr>
          </a:lstStyle>
          <a:p>
            <a:endParaRPr lang="sl-SI"/>
          </a:p>
        </p:txBody>
      </p:sp>
      <p:pic>
        <p:nvPicPr>
          <p:cNvPr id="3073" name="Picture 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783" y="62997"/>
            <a:ext cx="1119200" cy="400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379867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38572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9038" y="0"/>
            <a:ext cx="9144001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84138"/>
            <a:ext cx="99218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6672"/>
            <a:ext cx="8153400" cy="1047328"/>
          </a:xfrm>
        </p:spPr>
        <p:txBody>
          <a:bodyPr/>
          <a:lstStyle>
            <a:lvl1pPr>
              <a:defRPr sz="44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28800"/>
            <a:ext cx="38100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38100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62925" y="6381750"/>
            <a:ext cx="898525" cy="3921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006A8E"/>
                </a:solidFill>
                <a:latin typeface="Calibri" pitchFamily="34" charset="0"/>
                <a:cs typeface="+mn-cs"/>
              </a:defRPr>
            </a:lvl1pPr>
          </a:lstStyle>
          <a:p>
            <a:fld id="{6A2E57C0-0C24-482C-B13F-B3A18C9AE7E0}" type="slidenum">
              <a:rPr lang="sl-SI" smtClean="0"/>
              <a:t>‹#›</a:t>
            </a:fld>
            <a:endParaRPr lang="sl-S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6804025" cy="468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>
                <a:solidFill>
                  <a:schemeClr val="bg1"/>
                </a:solidFill>
                <a:latin typeface="Calibri" pitchFamily="34" charset="0"/>
                <a:cs typeface="+mn-cs"/>
              </a:defRPr>
            </a:lvl1pPr>
          </a:lstStyle>
          <a:p>
            <a:endParaRPr lang="sl-SI"/>
          </a:p>
        </p:txBody>
      </p:sp>
      <p:pic>
        <p:nvPicPr>
          <p:cNvPr id="9" name="Picture 1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783" y="62997"/>
            <a:ext cx="1119200" cy="400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0896861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6672"/>
            <a:ext cx="8153400" cy="1047328"/>
          </a:xfrm>
        </p:spPr>
        <p:txBody>
          <a:bodyPr/>
          <a:lstStyle>
            <a:lvl1pPr>
              <a:defRPr sz="44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28800"/>
            <a:ext cx="38100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38100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150080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9038" y="0"/>
            <a:ext cx="9144001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84138"/>
            <a:ext cx="99218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6672"/>
            <a:ext cx="8153400" cy="1047328"/>
          </a:xfrm>
        </p:spPr>
        <p:txBody>
          <a:bodyPr/>
          <a:lstStyle>
            <a:lvl1pPr>
              <a:defRPr sz="44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62925" y="6381750"/>
            <a:ext cx="898525" cy="3921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rgbClr val="006A8E"/>
                </a:solidFill>
                <a:latin typeface="Calibri" pitchFamily="34" charset="0"/>
                <a:cs typeface="+mn-cs"/>
              </a:defRPr>
            </a:lvl1pPr>
          </a:lstStyle>
          <a:p>
            <a:fld id="{6A2E57C0-0C24-482C-B13F-B3A18C9AE7E0}" type="slidenum">
              <a:rPr lang="sl-SI" smtClean="0"/>
              <a:t>‹#›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6804025" cy="468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>
                <a:solidFill>
                  <a:schemeClr val="bg1"/>
                </a:solidFill>
                <a:latin typeface="Calibri" pitchFamily="34" charset="0"/>
                <a:cs typeface="+mn-cs"/>
              </a:defRPr>
            </a:lvl1pPr>
          </a:lstStyle>
          <a:p>
            <a:endParaRPr lang="sl-SI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783" y="62997"/>
            <a:ext cx="1119200" cy="400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8288047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6672"/>
            <a:ext cx="8153400" cy="1047328"/>
          </a:xfrm>
        </p:spPr>
        <p:txBody>
          <a:bodyPr/>
          <a:lstStyle>
            <a:lvl1pPr>
              <a:defRPr sz="44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5225058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7807823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6250"/>
            <a:ext cx="81534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en-US" smtClean="0"/>
              <a:t>Naslov strani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28775"/>
            <a:ext cx="7772400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en-US" smtClean="0"/>
              <a:t>Tekst</a:t>
            </a:r>
            <a:endParaRPr lang="en-US" altLang="en-US" smtClean="0"/>
          </a:p>
          <a:p>
            <a:pPr lvl="1"/>
            <a:r>
              <a:rPr lang="sl-SI" altLang="en-US" smtClean="0"/>
              <a:t>Druga raven</a:t>
            </a:r>
            <a:endParaRPr lang="en-US" altLang="en-US" smtClean="0"/>
          </a:p>
          <a:p>
            <a:pPr lvl="2"/>
            <a:r>
              <a:rPr lang="sl-SI" altLang="en-US" smtClean="0"/>
              <a:t>Tretja raven</a:t>
            </a:r>
            <a:endParaRPr lang="en-US" altLang="en-US" smtClean="0"/>
          </a:p>
          <a:p>
            <a:pPr lvl="3"/>
            <a:r>
              <a:rPr lang="sl-SI" altLang="en-US" smtClean="0"/>
              <a:t>Četrta raven</a:t>
            </a:r>
            <a:endParaRPr lang="en-US" altLang="en-US" smtClean="0"/>
          </a:p>
          <a:p>
            <a:pPr lvl="4"/>
            <a:r>
              <a:rPr lang="sl-SI" altLang="en-US" smtClean="0"/>
              <a:t>Peta raven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283506"/>
            <a:ext cx="7772400" cy="2387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Using XML technologies for various data format transformations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4763181"/>
            <a:ext cx="6858000" cy="1655762"/>
          </a:xfrm>
        </p:spPr>
        <p:txBody>
          <a:bodyPr/>
          <a:lstStyle/>
          <a:p>
            <a:pPr algn="ctr"/>
            <a:r>
              <a:rPr lang="sl-SI" dirty="0" smtClean="0"/>
              <a:t>Maja Pušnik, Boštjan Šumak</a:t>
            </a:r>
          </a:p>
        </p:txBody>
      </p:sp>
    </p:spTree>
    <p:extLst>
      <p:ext uri="{BB962C8B-B14F-4D97-AF65-F5344CB8AC3E}">
        <p14:creationId xmlns:p14="http://schemas.microsoft.com/office/powerpoint/2010/main" val="12889135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ravokotnik 25"/>
          <p:cNvSpPr/>
          <p:nvPr/>
        </p:nvSpPr>
        <p:spPr>
          <a:xfrm>
            <a:off x="5384131" y="1554480"/>
            <a:ext cx="1708484" cy="48310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Solutions? We know the process!</a:t>
            </a:r>
            <a:endParaRPr lang="en-US" dirty="0"/>
          </a:p>
        </p:txBody>
      </p:sp>
      <p:sp>
        <p:nvSpPr>
          <p:cNvPr id="4" name="Zapognjen vogal 3"/>
          <p:cNvSpPr/>
          <p:nvPr/>
        </p:nvSpPr>
        <p:spPr>
          <a:xfrm>
            <a:off x="505327" y="2469482"/>
            <a:ext cx="583532" cy="72791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 smtClean="0">
                <a:solidFill>
                  <a:schemeClr val="tx1"/>
                </a:solidFill>
              </a:rPr>
              <a:t>…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5" name="Zapognjen vogal 4"/>
          <p:cNvSpPr/>
          <p:nvPr/>
        </p:nvSpPr>
        <p:spPr>
          <a:xfrm>
            <a:off x="505327" y="3541608"/>
            <a:ext cx="583532" cy="72791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 smtClean="0">
                <a:solidFill>
                  <a:schemeClr val="tx1"/>
                </a:solidFill>
              </a:rPr>
              <a:t>.</a:t>
            </a:r>
            <a:r>
              <a:rPr lang="en-US" sz="1350" dirty="0" err="1" smtClean="0">
                <a:solidFill>
                  <a:schemeClr val="tx1"/>
                </a:solidFill>
              </a:rPr>
              <a:t>docx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6" name="Zapognjen vogal 5"/>
          <p:cNvSpPr/>
          <p:nvPr/>
        </p:nvSpPr>
        <p:spPr>
          <a:xfrm>
            <a:off x="505327" y="4613734"/>
            <a:ext cx="583532" cy="72791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 smtClean="0">
                <a:solidFill>
                  <a:schemeClr val="tx1"/>
                </a:solidFill>
              </a:rPr>
              <a:t>…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7" name="Diagram poteka: proces 6"/>
          <p:cNvSpPr/>
          <p:nvPr/>
        </p:nvSpPr>
        <p:spPr>
          <a:xfrm>
            <a:off x="1437776" y="3628836"/>
            <a:ext cx="1311443" cy="553453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 smtClean="0">
                <a:solidFill>
                  <a:schemeClr val="tx1"/>
                </a:solidFill>
              </a:rPr>
              <a:t>Content recognition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8" name="Večkraten dokument 7"/>
          <p:cNvSpPr/>
          <p:nvPr/>
        </p:nvSpPr>
        <p:spPr>
          <a:xfrm>
            <a:off x="3477129" y="3498181"/>
            <a:ext cx="1239253" cy="968543"/>
          </a:xfrm>
          <a:prstGeom prst="flowChartMultidocumen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 smtClean="0"/>
              <a:t>Data/</a:t>
            </a:r>
            <a:br>
              <a:rPr lang="en-US" sz="1350" dirty="0" smtClean="0"/>
            </a:br>
            <a:r>
              <a:rPr lang="en-US" sz="1350" dirty="0" smtClean="0"/>
              <a:t>XML content </a:t>
            </a:r>
            <a:endParaRPr lang="en-US" sz="1350" dirty="0"/>
          </a:p>
        </p:txBody>
      </p:sp>
      <p:cxnSp>
        <p:nvCxnSpPr>
          <p:cNvPr id="10" name="Raven puščični povezovalnik 9"/>
          <p:cNvCxnSpPr>
            <a:stCxn id="4" idx="3"/>
          </p:cNvCxnSpPr>
          <p:nvPr/>
        </p:nvCxnSpPr>
        <p:spPr>
          <a:xfrm>
            <a:off x="1088858" y="2833437"/>
            <a:ext cx="348918" cy="7790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Raven puščični povezovalnik 11"/>
          <p:cNvCxnSpPr>
            <a:stCxn id="5" idx="3"/>
            <a:endCxn id="7" idx="1"/>
          </p:cNvCxnSpPr>
          <p:nvPr/>
        </p:nvCxnSpPr>
        <p:spPr>
          <a:xfrm flipV="1">
            <a:off x="1088858" y="3905562"/>
            <a:ext cx="348918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Raven puščični povezovalnik 13"/>
          <p:cNvCxnSpPr>
            <a:stCxn id="6" idx="3"/>
          </p:cNvCxnSpPr>
          <p:nvPr/>
        </p:nvCxnSpPr>
        <p:spPr>
          <a:xfrm flipV="1">
            <a:off x="1088858" y="4182288"/>
            <a:ext cx="348918" cy="7954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Desna puščica 14"/>
          <p:cNvSpPr/>
          <p:nvPr/>
        </p:nvSpPr>
        <p:spPr>
          <a:xfrm>
            <a:off x="2869535" y="3726783"/>
            <a:ext cx="487279" cy="407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16" name="Diagram poteka: proces 15"/>
          <p:cNvSpPr/>
          <p:nvPr/>
        </p:nvSpPr>
        <p:spPr>
          <a:xfrm>
            <a:off x="5552575" y="3532583"/>
            <a:ext cx="1311443" cy="553453"/>
          </a:xfrm>
          <a:prstGeom prst="flowChart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 smtClean="0">
                <a:solidFill>
                  <a:schemeClr val="tx1"/>
                </a:solidFill>
              </a:rPr>
              <a:t>T</a:t>
            </a:r>
            <a:r>
              <a:rPr lang="en-US" sz="1200" dirty="0" smtClean="0">
                <a:solidFill>
                  <a:schemeClr val="tx1"/>
                </a:solidFill>
              </a:rPr>
              <a:t>ransformations</a:t>
            </a:r>
            <a:r>
              <a:rPr lang="sl-SI" sz="1200" dirty="0" smtClean="0">
                <a:solidFill>
                  <a:schemeClr val="tx1"/>
                </a:solidFill>
              </a:rPr>
              <a:t> </a:t>
            </a:r>
            <a:r>
              <a:rPr lang="en-US" sz="1350" dirty="0" smtClean="0">
                <a:solidFill>
                  <a:schemeClr val="tx1"/>
                </a:solidFill>
              </a:rPr>
              <a:t>(XSLT)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17" name="Zapognjen vogal 16"/>
          <p:cNvSpPr/>
          <p:nvPr/>
        </p:nvSpPr>
        <p:spPr>
          <a:xfrm>
            <a:off x="5590274" y="2087881"/>
            <a:ext cx="543024" cy="101326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XSLT</a:t>
            </a:r>
            <a:br>
              <a:rPr lang="en-US" sz="1000" dirty="0" smtClean="0">
                <a:solidFill>
                  <a:schemeClr val="tx1"/>
                </a:solidFill>
              </a:rPr>
            </a:br>
            <a:r>
              <a:rPr lang="en-US" sz="1000" dirty="0" smtClean="0">
                <a:solidFill>
                  <a:schemeClr val="tx1"/>
                </a:solidFill>
              </a:rPr>
              <a:t>PDF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Desna puščica 17"/>
          <p:cNvSpPr/>
          <p:nvPr/>
        </p:nvSpPr>
        <p:spPr>
          <a:xfrm>
            <a:off x="4836698" y="3725088"/>
            <a:ext cx="487279" cy="407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21" name="Zapognjen vogal 20"/>
          <p:cNvSpPr/>
          <p:nvPr/>
        </p:nvSpPr>
        <p:spPr>
          <a:xfrm>
            <a:off x="6208296" y="2087881"/>
            <a:ext cx="543024" cy="101326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XSLT</a:t>
            </a:r>
            <a:br>
              <a:rPr lang="en-US" sz="1000" dirty="0" smtClean="0">
                <a:solidFill>
                  <a:schemeClr val="tx1"/>
                </a:solidFill>
              </a:rPr>
            </a:br>
            <a:r>
              <a:rPr lang="en-US" sz="1000" dirty="0" smtClean="0">
                <a:solidFill>
                  <a:schemeClr val="tx1"/>
                </a:solidFill>
              </a:rPr>
              <a:t>HTML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3" name="Raven puščični povezovalnik 22"/>
          <p:cNvCxnSpPr>
            <a:stCxn id="17" idx="2"/>
          </p:cNvCxnSpPr>
          <p:nvPr/>
        </p:nvCxnSpPr>
        <p:spPr>
          <a:xfrm flipH="1">
            <a:off x="5852160" y="3101141"/>
            <a:ext cx="9626" cy="3735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en puščični povezovalnik 23"/>
          <p:cNvCxnSpPr/>
          <p:nvPr/>
        </p:nvCxnSpPr>
        <p:spPr>
          <a:xfrm flipH="1">
            <a:off x="6385762" y="3101139"/>
            <a:ext cx="2" cy="415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iagram poteka: proces 24"/>
          <p:cNvSpPr/>
          <p:nvPr/>
        </p:nvSpPr>
        <p:spPr>
          <a:xfrm>
            <a:off x="5552576" y="4218379"/>
            <a:ext cx="1311443" cy="553453"/>
          </a:xfrm>
          <a:prstGeom prst="flowChart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 smtClean="0">
                <a:solidFill>
                  <a:schemeClr val="tx1"/>
                </a:solidFill>
              </a:rPr>
              <a:t>Program components</a:t>
            </a:r>
            <a:endParaRPr lang="en-US" sz="1350" dirty="0">
              <a:solidFill>
                <a:schemeClr val="tx1"/>
              </a:solidFill>
            </a:endParaRPr>
          </a:p>
        </p:txBody>
      </p:sp>
      <p:cxnSp>
        <p:nvCxnSpPr>
          <p:cNvPr id="28" name="Raven puščični povezovalnik 27"/>
          <p:cNvCxnSpPr/>
          <p:nvPr/>
        </p:nvCxnSpPr>
        <p:spPr>
          <a:xfrm flipV="1">
            <a:off x="7092615" y="3695011"/>
            <a:ext cx="445166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Raven puščični povezovalnik 32"/>
          <p:cNvCxnSpPr/>
          <p:nvPr/>
        </p:nvCxnSpPr>
        <p:spPr>
          <a:xfrm flipV="1">
            <a:off x="7098629" y="2846971"/>
            <a:ext cx="445166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Raven puščični povezovalnik 33"/>
          <p:cNvCxnSpPr/>
          <p:nvPr/>
        </p:nvCxnSpPr>
        <p:spPr>
          <a:xfrm flipV="1">
            <a:off x="7092613" y="4477719"/>
            <a:ext cx="445166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Zapognjen vogal 34"/>
          <p:cNvSpPr/>
          <p:nvPr/>
        </p:nvSpPr>
        <p:spPr>
          <a:xfrm>
            <a:off x="7582903" y="2485838"/>
            <a:ext cx="583532" cy="72791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 smtClean="0">
                <a:solidFill>
                  <a:schemeClr val="tx1"/>
                </a:solidFill>
              </a:rPr>
              <a:t>PDF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36" name="Zapognjen vogal 35"/>
          <p:cNvSpPr/>
          <p:nvPr/>
        </p:nvSpPr>
        <p:spPr>
          <a:xfrm>
            <a:off x="7582903" y="3316017"/>
            <a:ext cx="583532" cy="72791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 smtClean="0">
                <a:solidFill>
                  <a:schemeClr val="tx1"/>
                </a:solidFill>
              </a:rPr>
              <a:t>HTML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37" name="Zapognjen vogal 36"/>
          <p:cNvSpPr/>
          <p:nvPr/>
        </p:nvSpPr>
        <p:spPr>
          <a:xfrm>
            <a:off x="7582903" y="4146196"/>
            <a:ext cx="583532" cy="72791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 err="1" smtClean="0">
                <a:solidFill>
                  <a:schemeClr val="tx1"/>
                </a:solidFill>
              </a:rPr>
              <a:t>ePub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38" name="PoljeZBesedilom 37"/>
          <p:cNvSpPr txBox="1"/>
          <p:nvPr/>
        </p:nvSpPr>
        <p:spPr>
          <a:xfrm>
            <a:off x="5384749" y="4893849"/>
            <a:ext cx="167385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 smtClean="0"/>
              <a:t>External document </a:t>
            </a:r>
            <a:br>
              <a:rPr lang="en-US" sz="1350" dirty="0" smtClean="0"/>
            </a:br>
            <a:r>
              <a:rPr lang="en-US" sz="1350" dirty="0" smtClean="0"/>
              <a:t>generating</a:t>
            </a:r>
            <a:endParaRPr lang="en-US" sz="1350" dirty="0"/>
          </a:p>
        </p:txBody>
      </p:sp>
      <p:sp>
        <p:nvSpPr>
          <p:cNvPr id="39" name="PoljeZBesedilom 38"/>
          <p:cNvSpPr txBox="1"/>
          <p:nvPr/>
        </p:nvSpPr>
        <p:spPr>
          <a:xfrm>
            <a:off x="7670132" y="5072252"/>
            <a:ext cx="45557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 err="1" smtClean="0"/>
              <a:t>Itd</a:t>
            </a:r>
            <a:r>
              <a:rPr lang="en-US" sz="1350" dirty="0" smtClean="0"/>
              <a:t>.</a:t>
            </a:r>
            <a:endParaRPr lang="en-US" sz="1350" dirty="0"/>
          </a:p>
        </p:txBody>
      </p:sp>
      <p:sp>
        <p:nvSpPr>
          <p:cNvPr id="40" name="PoljeZBesedilom 39"/>
          <p:cNvSpPr txBox="1"/>
          <p:nvPr/>
        </p:nvSpPr>
        <p:spPr>
          <a:xfrm>
            <a:off x="3302668" y="4561280"/>
            <a:ext cx="1784784" cy="12234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Upgrade possibilities:</a:t>
            </a:r>
          </a:p>
          <a:p>
            <a:pPr marL="214313" indent="-214313">
              <a:buFontTx/>
              <a:buChar char="-"/>
            </a:pPr>
            <a:r>
              <a:rPr lang="en-US" sz="1050" dirty="0" smtClean="0"/>
              <a:t>Involvement of semantic </a:t>
            </a:r>
            <a:br>
              <a:rPr lang="en-US" sz="1050" dirty="0" smtClean="0"/>
            </a:br>
            <a:r>
              <a:rPr lang="en-US" sz="1050" dirty="0" smtClean="0"/>
              <a:t>technologies and </a:t>
            </a:r>
            <a:br>
              <a:rPr lang="en-US" sz="1050" dirty="0" smtClean="0"/>
            </a:br>
            <a:r>
              <a:rPr lang="en-US" sz="1050" dirty="0" smtClean="0"/>
              <a:t>tools/techniques for </a:t>
            </a:r>
            <a:br>
              <a:rPr lang="en-US" sz="1050" dirty="0" smtClean="0"/>
            </a:br>
            <a:r>
              <a:rPr lang="en-US" sz="1050" dirty="0" smtClean="0"/>
              <a:t>smart management</a:t>
            </a:r>
            <a:br>
              <a:rPr lang="en-US" sz="1050" dirty="0" smtClean="0"/>
            </a:br>
            <a:endParaRPr lang="en-US" sz="1050" dirty="0" smtClean="0"/>
          </a:p>
          <a:p>
            <a:pPr marL="214313" indent="-214313">
              <a:buFontTx/>
              <a:buChar char="-"/>
            </a:pPr>
            <a:endParaRPr lang="en-US" sz="1050" dirty="0"/>
          </a:p>
        </p:txBody>
      </p:sp>
      <p:sp>
        <p:nvSpPr>
          <p:cNvPr id="41" name="PoljeZBesedilom 40"/>
          <p:cNvSpPr txBox="1"/>
          <p:nvPr/>
        </p:nvSpPr>
        <p:spPr>
          <a:xfrm>
            <a:off x="3198384" y="2727922"/>
            <a:ext cx="17218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 smtClean="0"/>
              <a:t>Content management</a:t>
            </a:r>
            <a:br>
              <a:rPr lang="en-US" sz="1350" dirty="0" smtClean="0"/>
            </a:br>
            <a:r>
              <a:rPr lang="en-US" sz="1350" dirty="0" smtClean="0"/>
              <a:t>(XML technology)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3729457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Phase 1: Transformation</a:t>
            </a:r>
            <a:r>
              <a:rPr lang="sl-SI" sz="3800" dirty="0" smtClean="0"/>
              <a:t> </a:t>
            </a:r>
            <a:r>
              <a:rPr lang="en-US" sz="3800" dirty="0" smtClean="0"/>
              <a:t>(</a:t>
            </a:r>
            <a:r>
              <a:rPr lang="en-US" sz="3800" dirty="0" err="1" smtClean="0"/>
              <a:t>DocX</a:t>
            </a:r>
            <a:r>
              <a:rPr lang="en-US" sz="3800" dirty="0" smtClean="0"/>
              <a:t> </a:t>
            </a:r>
            <a:r>
              <a:rPr lang="en-US" sz="3800" dirty="0" smtClean="0">
                <a:sym typeface="Wingdings" panose="05000000000000000000" pitchFamily="2" charset="2"/>
              </a:rPr>
              <a:t></a:t>
            </a:r>
            <a:r>
              <a:rPr lang="en-US" sz="3800" dirty="0" smtClean="0"/>
              <a:t> XML)</a:t>
            </a:r>
            <a:endParaRPr lang="en-US" sz="3800" dirty="0"/>
          </a:p>
        </p:txBody>
      </p:sp>
      <p:sp>
        <p:nvSpPr>
          <p:cNvPr id="508932" name="AutoShape 4"/>
          <p:cNvSpPr>
            <a:spLocks noChangeArrowheads="1"/>
          </p:cNvSpPr>
          <p:nvPr/>
        </p:nvSpPr>
        <p:spPr bwMode="auto">
          <a:xfrm>
            <a:off x="2667000" y="1859280"/>
            <a:ext cx="3657600" cy="416052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508933" name="Group 5"/>
          <p:cNvGrpSpPr>
            <a:grpSpLocks/>
          </p:cNvGrpSpPr>
          <p:nvPr/>
        </p:nvGrpSpPr>
        <p:grpSpPr bwMode="auto">
          <a:xfrm>
            <a:off x="344912" y="3657600"/>
            <a:ext cx="3160288" cy="1524000"/>
            <a:chOff x="480" y="2640"/>
            <a:chExt cx="1728" cy="960"/>
          </a:xfrm>
        </p:grpSpPr>
        <p:sp>
          <p:nvSpPr>
            <p:cNvPr id="508934" name="Text Box 6"/>
            <p:cNvSpPr txBox="1">
              <a:spLocks noChangeArrowheads="1"/>
            </p:cNvSpPr>
            <p:nvPr/>
          </p:nvSpPr>
          <p:spPr bwMode="auto">
            <a:xfrm>
              <a:off x="1264" y="2640"/>
              <a:ext cx="67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sz="1400" dirty="0" smtClean="0">
                  <a:latin typeface="Arial" charset="0"/>
                </a:rPr>
                <a:t>Input</a:t>
              </a:r>
              <a:br>
                <a:rPr lang="en-US" altLang="ko-KR" sz="1400" dirty="0" smtClean="0">
                  <a:latin typeface="Arial" charset="0"/>
                </a:rPr>
              </a:br>
              <a:r>
                <a:rPr lang="en-US" altLang="ko-KR" sz="1400" dirty="0" smtClean="0">
                  <a:latin typeface="Arial" charset="0"/>
                </a:rPr>
                <a:t>tree</a:t>
              </a:r>
              <a:endParaRPr lang="en-US" altLang="ko-KR" sz="1400" dirty="0">
                <a:latin typeface="Arial" charset="0"/>
                <a:ea typeface="굴림" pitchFamily="50" charset="-127"/>
              </a:endParaRPr>
            </a:p>
          </p:txBody>
        </p:sp>
        <p:grpSp>
          <p:nvGrpSpPr>
            <p:cNvPr id="508935" name="Group 7"/>
            <p:cNvGrpSpPr>
              <a:grpSpLocks/>
            </p:cNvGrpSpPr>
            <p:nvPr/>
          </p:nvGrpSpPr>
          <p:grpSpPr bwMode="auto">
            <a:xfrm>
              <a:off x="480" y="2976"/>
              <a:ext cx="1728" cy="624"/>
              <a:chOff x="480" y="2976"/>
              <a:chExt cx="1728" cy="624"/>
            </a:xfrm>
          </p:grpSpPr>
          <p:grpSp>
            <p:nvGrpSpPr>
              <p:cNvPr id="508936" name="Group 8"/>
              <p:cNvGrpSpPr>
                <a:grpSpLocks/>
              </p:cNvGrpSpPr>
              <p:nvPr/>
            </p:nvGrpSpPr>
            <p:grpSpPr bwMode="auto">
              <a:xfrm>
                <a:off x="1440" y="3072"/>
                <a:ext cx="384" cy="432"/>
                <a:chOff x="1248" y="2928"/>
                <a:chExt cx="528" cy="672"/>
              </a:xfrm>
            </p:grpSpPr>
            <p:sp>
              <p:nvSpPr>
                <p:cNvPr id="508937" name="Oval 9"/>
                <p:cNvSpPr>
                  <a:spLocks noChangeArrowheads="1"/>
                </p:cNvSpPr>
                <p:nvPr/>
              </p:nvSpPr>
              <p:spPr bwMode="auto">
                <a:xfrm>
                  <a:off x="1536" y="2928"/>
                  <a:ext cx="144" cy="144"/>
                </a:xfrm>
                <a:prstGeom prst="ellipse">
                  <a:avLst/>
                </a:prstGeom>
                <a:solidFill>
                  <a:srgbClr val="339933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08938" name="Oval 10"/>
                <p:cNvSpPr>
                  <a:spLocks noChangeArrowheads="1"/>
                </p:cNvSpPr>
                <p:nvPr/>
              </p:nvSpPr>
              <p:spPr bwMode="auto">
                <a:xfrm>
                  <a:off x="1392" y="3216"/>
                  <a:ext cx="144" cy="144"/>
                </a:xfrm>
                <a:prstGeom prst="ellipse">
                  <a:avLst/>
                </a:prstGeom>
                <a:solidFill>
                  <a:srgbClr val="339933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08939" name="Oval 11"/>
                <p:cNvSpPr>
                  <a:spLocks noChangeArrowheads="1"/>
                </p:cNvSpPr>
                <p:nvPr/>
              </p:nvSpPr>
              <p:spPr bwMode="auto">
                <a:xfrm>
                  <a:off x="1632" y="3216"/>
                  <a:ext cx="144" cy="144"/>
                </a:xfrm>
                <a:prstGeom prst="ellipse">
                  <a:avLst/>
                </a:prstGeom>
                <a:solidFill>
                  <a:srgbClr val="339933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08940" name="Oval 12"/>
                <p:cNvSpPr>
                  <a:spLocks noChangeArrowheads="1"/>
                </p:cNvSpPr>
                <p:nvPr/>
              </p:nvSpPr>
              <p:spPr bwMode="auto">
                <a:xfrm>
                  <a:off x="1248" y="3456"/>
                  <a:ext cx="144" cy="144"/>
                </a:xfrm>
                <a:prstGeom prst="ellipse">
                  <a:avLst/>
                </a:prstGeom>
                <a:solidFill>
                  <a:srgbClr val="339933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08941" name="Oval 13"/>
                <p:cNvSpPr>
                  <a:spLocks noChangeArrowheads="1"/>
                </p:cNvSpPr>
                <p:nvPr/>
              </p:nvSpPr>
              <p:spPr bwMode="auto">
                <a:xfrm>
                  <a:off x="1488" y="3456"/>
                  <a:ext cx="144" cy="144"/>
                </a:xfrm>
                <a:prstGeom prst="ellipse">
                  <a:avLst/>
                </a:prstGeom>
                <a:solidFill>
                  <a:srgbClr val="339933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08942" name="Line 14"/>
                <p:cNvSpPr>
                  <a:spLocks noChangeShapeType="1"/>
                </p:cNvSpPr>
                <p:nvPr/>
              </p:nvSpPr>
              <p:spPr bwMode="auto">
                <a:xfrm rot="20986818" flipH="1">
                  <a:off x="1483" y="3072"/>
                  <a:ext cx="9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08943" name="Line 15"/>
                <p:cNvSpPr>
                  <a:spLocks noChangeShapeType="1"/>
                </p:cNvSpPr>
                <p:nvPr/>
              </p:nvSpPr>
              <p:spPr bwMode="auto">
                <a:xfrm rot="20467718" flipH="1">
                  <a:off x="1344" y="3360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08944" name="Line 16"/>
                <p:cNvSpPr>
                  <a:spLocks noChangeShapeType="1"/>
                </p:cNvSpPr>
                <p:nvPr/>
              </p:nvSpPr>
              <p:spPr bwMode="auto">
                <a:xfrm>
                  <a:off x="1488" y="3360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08945" name="Line 17"/>
                <p:cNvSpPr>
                  <a:spLocks noChangeShapeType="1"/>
                </p:cNvSpPr>
                <p:nvPr/>
              </p:nvSpPr>
              <p:spPr bwMode="auto">
                <a:xfrm>
                  <a:off x="1632" y="3072"/>
                  <a:ext cx="48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508946" name="AutoShape 18"/>
              <p:cNvSpPr>
                <a:spLocks noChangeArrowheads="1"/>
              </p:cNvSpPr>
              <p:nvPr/>
            </p:nvSpPr>
            <p:spPr bwMode="auto">
              <a:xfrm>
                <a:off x="480" y="2976"/>
                <a:ext cx="480" cy="624"/>
              </a:xfrm>
              <a:prstGeom prst="foldedCorner">
                <a:avLst>
                  <a:gd name="adj" fmla="val 12500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ko-KR" sz="1400" dirty="0" smtClean="0">
                    <a:latin typeface="Arial" charset="0"/>
                  </a:rPr>
                  <a:t>Input</a:t>
                </a:r>
              </a:p>
              <a:p>
                <a:pPr algn="ctr"/>
                <a:r>
                  <a:rPr lang="en-US" altLang="ko-KR" sz="1400" dirty="0" smtClean="0">
                    <a:latin typeface="Arial" charset="0"/>
                  </a:rPr>
                  <a:t>document</a:t>
                </a:r>
                <a:endParaRPr lang="en-US" altLang="ko-KR" sz="1400" dirty="0">
                  <a:latin typeface="Arial" charset="0"/>
                  <a:ea typeface="굴림" pitchFamily="50" charset="-127"/>
                </a:endParaRPr>
              </a:p>
            </p:txBody>
          </p:sp>
          <p:sp>
            <p:nvSpPr>
              <p:cNvPr id="508947" name="AutoShape 1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144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99CCFF"/>
                  </a:gs>
                  <a:gs pos="100000">
                    <a:srgbClr val="99CC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08948" name="AutoShape 20"/>
              <p:cNvSpPr>
                <a:spLocks noChangeArrowheads="1"/>
              </p:cNvSpPr>
              <p:nvPr/>
            </p:nvSpPr>
            <p:spPr bwMode="auto">
              <a:xfrm>
                <a:off x="1152" y="3216"/>
                <a:ext cx="192" cy="144"/>
              </a:xfrm>
              <a:prstGeom prst="rightArrow">
                <a:avLst>
                  <a:gd name="adj1" fmla="val 50000"/>
                  <a:gd name="adj2" fmla="val 33333"/>
                </a:avLst>
              </a:prstGeom>
              <a:gradFill rotWithShape="0">
                <a:gsLst>
                  <a:gs pos="0">
                    <a:srgbClr val="99CCFF"/>
                  </a:gs>
                  <a:gs pos="100000">
                    <a:srgbClr val="99CC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508949" name="Group 21"/>
          <p:cNvGrpSpPr>
            <a:grpSpLocks/>
          </p:cNvGrpSpPr>
          <p:nvPr/>
        </p:nvGrpSpPr>
        <p:grpSpPr bwMode="auto">
          <a:xfrm>
            <a:off x="5452362" y="2835862"/>
            <a:ext cx="3432558" cy="2269538"/>
            <a:chOff x="3408" y="2592"/>
            <a:chExt cx="1776" cy="960"/>
          </a:xfrm>
        </p:grpSpPr>
        <p:grpSp>
          <p:nvGrpSpPr>
            <p:cNvPr id="508950" name="Group 22"/>
            <p:cNvGrpSpPr>
              <a:grpSpLocks/>
            </p:cNvGrpSpPr>
            <p:nvPr/>
          </p:nvGrpSpPr>
          <p:grpSpPr bwMode="auto">
            <a:xfrm>
              <a:off x="3744" y="3072"/>
              <a:ext cx="384" cy="384"/>
              <a:chOff x="1248" y="2928"/>
              <a:chExt cx="528" cy="672"/>
            </a:xfrm>
          </p:grpSpPr>
          <p:sp>
            <p:nvSpPr>
              <p:cNvPr id="508951" name="Oval 23"/>
              <p:cNvSpPr>
                <a:spLocks noChangeArrowheads="1"/>
              </p:cNvSpPr>
              <p:nvPr/>
            </p:nvSpPr>
            <p:spPr bwMode="auto">
              <a:xfrm>
                <a:off x="1536" y="2928"/>
                <a:ext cx="144" cy="144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08952" name="Oval 2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144" cy="144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08953" name="Oval 25"/>
              <p:cNvSpPr>
                <a:spLocks noChangeArrowheads="1"/>
              </p:cNvSpPr>
              <p:nvPr/>
            </p:nvSpPr>
            <p:spPr bwMode="auto">
              <a:xfrm>
                <a:off x="1632" y="3216"/>
                <a:ext cx="144" cy="144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08954" name="Oval 26"/>
              <p:cNvSpPr>
                <a:spLocks noChangeArrowheads="1"/>
              </p:cNvSpPr>
              <p:nvPr/>
            </p:nvSpPr>
            <p:spPr bwMode="auto">
              <a:xfrm>
                <a:off x="1248" y="3456"/>
                <a:ext cx="144" cy="144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08955" name="Oval 27"/>
              <p:cNvSpPr>
                <a:spLocks noChangeArrowheads="1"/>
              </p:cNvSpPr>
              <p:nvPr/>
            </p:nvSpPr>
            <p:spPr bwMode="auto">
              <a:xfrm>
                <a:off x="1488" y="3456"/>
                <a:ext cx="144" cy="144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08956" name="Line 28"/>
              <p:cNvSpPr>
                <a:spLocks noChangeShapeType="1"/>
              </p:cNvSpPr>
              <p:nvPr/>
            </p:nvSpPr>
            <p:spPr bwMode="auto">
              <a:xfrm rot="20986818" flipH="1">
                <a:off x="1483" y="3072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08957" name="Line 29"/>
              <p:cNvSpPr>
                <a:spLocks noChangeShapeType="1"/>
              </p:cNvSpPr>
              <p:nvPr/>
            </p:nvSpPr>
            <p:spPr bwMode="auto">
              <a:xfrm rot="20467718" flipH="1">
                <a:off x="1344" y="3360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08958" name="Line 30"/>
              <p:cNvSpPr>
                <a:spLocks noChangeShapeType="1"/>
              </p:cNvSpPr>
              <p:nvPr/>
            </p:nvSpPr>
            <p:spPr bwMode="auto">
              <a:xfrm>
                <a:off x="1488" y="3360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08959" name="Line 31"/>
              <p:cNvSpPr>
                <a:spLocks noChangeShapeType="1"/>
              </p:cNvSpPr>
              <p:nvPr/>
            </p:nvSpPr>
            <p:spPr bwMode="auto">
              <a:xfrm>
                <a:off x="1632" y="3072"/>
                <a:ext cx="4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508960" name="AutoShape 32"/>
            <p:cNvSpPr>
              <a:spLocks noChangeArrowheads="1"/>
            </p:cNvSpPr>
            <p:nvPr/>
          </p:nvSpPr>
          <p:spPr bwMode="auto">
            <a:xfrm>
              <a:off x="4704" y="2928"/>
              <a:ext cx="480" cy="624"/>
            </a:xfrm>
            <a:prstGeom prst="foldedCorner">
              <a:avLst>
                <a:gd name="adj" fmla="val 12500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ko-KR" sz="1400" dirty="0" smtClean="0">
                <a:latin typeface="Times New Roman" pitchFamily="18" charset="0"/>
                <a:ea typeface="굴림" pitchFamily="50" charset="-127"/>
              </a:endParaRPr>
            </a:p>
            <a:p>
              <a:pPr algn="ctr"/>
              <a:r>
                <a:rPr lang="en-US" altLang="ko-KR" sz="1400" dirty="0" smtClean="0">
                  <a:latin typeface="Arial" charset="0"/>
                </a:rPr>
                <a:t>Final </a:t>
              </a:r>
              <a:br>
                <a:rPr lang="en-US" altLang="ko-KR" sz="1400" dirty="0" smtClean="0">
                  <a:latin typeface="Arial" charset="0"/>
                </a:rPr>
              </a:br>
              <a:r>
                <a:rPr lang="en-US" altLang="ko-KR" sz="1400" dirty="0" smtClean="0">
                  <a:latin typeface="Arial" charset="0"/>
                </a:rPr>
                <a:t>document</a:t>
              </a:r>
              <a:endParaRPr lang="en-US" altLang="ko-KR" sz="1400" dirty="0">
                <a:latin typeface="Arial" charset="0"/>
                <a:ea typeface="굴림" pitchFamily="50" charset="-127"/>
              </a:endParaRPr>
            </a:p>
          </p:txBody>
        </p:sp>
        <p:sp>
          <p:nvSpPr>
            <p:cNvPr id="508961" name="Text Box 33"/>
            <p:cNvSpPr txBox="1">
              <a:spLocks noChangeArrowheads="1"/>
            </p:cNvSpPr>
            <p:nvPr/>
          </p:nvSpPr>
          <p:spPr bwMode="auto">
            <a:xfrm>
              <a:off x="3648" y="2592"/>
              <a:ext cx="67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sz="1400" dirty="0" smtClean="0">
                  <a:latin typeface="Arial" charset="0"/>
                </a:rPr>
                <a:t>Final</a:t>
              </a:r>
              <a:br>
                <a:rPr lang="en-US" altLang="ko-KR" sz="1400" dirty="0" smtClean="0">
                  <a:latin typeface="Arial" charset="0"/>
                </a:rPr>
              </a:br>
              <a:r>
                <a:rPr lang="en-US" altLang="ko-KR" sz="1400" dirty="0" smtClean="0">
                  <a:latin typeface="Arial" charset="0"/>
                </a:rPr>
                <a:t>tree</a:t>
              </a:r>
              <a:endParaRPr lang="en-US" altLang="ko-KR" sz="1400" dirty="0">
                <a:latin typeface="Arial" charset="0"/>
                <a:ea typeface="굴림" pitchFamily="50" charset="-127"/>
              </a:endParaRPr>
            </a:p>
          </p:txBody>
        </p:sp>
        <p:sp>
          <p:nvSpPr>
            <p:cNvPr id="508962" name="AutoShape 34"/>
            <p:cNvSpPr>
              <a:spLocks noChangeArrowheads="1"/>
            </p:cNvSpPr>
            <p:nvPr/>
          </p:nvSpPr>
          <p:spPr bwMode="auto">
            <a:xfrm>
              <a:off x="3408" y="3216"/>
              <a:ext cx="240" cy="144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0">
              <a:gsLst>
                <a:gs pos="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08963" name="AutoShape 35"/>
            <p:cNvSpPr>
              <a:spLocks noChangeArrowheads="1"/>
            </p:cNvSpPr>
            <p:nvPr/>
          </p:nvSpPr>
          <p:spPr bwMode="auto">
            <a:xfrm>
              <a:off x="4320" y="3216"/>
              <a:ext cx="192" cy="144"/>
            </a:xfrm>
            <a:prstGeom prst="rightArrow">
              <a:avLst>
                <a:gd name="adj1" fmla="val 50000"/>
                <a:gd name="adj2" fmla="val 33333"/>
              </a:avLst>
            </a:prstGeom>
            <a:gradFill rotWithShape="0">
              <a:gsLst>
                <a:gs pos="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508964" name="Group 36"/>
          <p:cNvGrpSpPr>
            <a:grpSpLocks/>
          </p:cNvGrpSpPr>
          <p:nvPr/>
        </p:nvGrpSpPr>
        <p:grpSpPr bwMode="auto">
          <a:xfrm>
            <a:off x="3065463" y="1310640"/>
            <a:ext cx="1811338" cy="2819400"/>
            <a:chOff x="1931" y="1056"/>
            <a:chExt cx="1141" cy="1776"/>
          </a:xfrm>
        </p:grpSpPr>
        <p:sp>
          <p:nvSpPr>
            <p:cNvPr id="508965" name="Text Box 37"/>
            <p:cNvSpPr txBox="1">
              <a:spLocks noChangeArrowheads="1"/>
            </p:cNvSpPr>
            <p:nvPr/>
          </p:nvSpPr>
          <p:spPr bwMode="auto">
            <a:xfrm>
              <a:off x="1931" y="2088"/>
              <a:ext cx="76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sz="1400" dirty="0" smtClean="0">
                  <a:latin typeface="Arial" charset="0"/>
                </a:rPr>
                <a:t>Template</a:t>
              </a:r>
              <a:br>
                <a:rPr lang="en-US" altLang="ko-KR" sz="1400" dirty="0" smtClean="0">
                  <a:latin typeface="Arial" charset="0"/>
                </a:rPr>
              </a:br>
              <a:r>
                <a:rPr lang="en-US" altLang="ko-KR" sz="1400" dirty="0" smtClean="0">
                  <a:latin typeface="Arial" charset="0"/>
                </a:rPr>
                <a:t>tree</a:t>
              </a:r>
              <a:endParaRPr lang="en-US" altLang="ko-KR" sz="1400" dirty="0">
                <a:latin typeface="Lucida Sans Unicode" pitchFamily="34" charset="0"/>
                <a:ea typeface="굴림" pitchFamily="50" charset="-127"/>
              </a:endParaRPr>
            </a:p>
          </p:txBody>
        </p:sp>
        <p:grpSp>
          <p:nvGrpSpPr>
            <p:cNvPr id="508966" name="Group 38"/>
            <p:cNvGrpSpPr>
              <a:grpSpLocks/>
            </p:cNvGrpSpPr>
            <p:nvPr/>
          </p:nvGrpSpPr>
          <p:grpSpPr bwMode="auto">
            <a:xfrm>
              <a:off x="2592" y="2112"/>
              <a:ext cx="336" cy="384"/>
              <a:chOff x="1248" y="2928"/>
              <a:chExt cx="528" cy="672"/>
            </a:xfrm>
          </p:grpSpPr>
          <p:sp>
            <p:nvSpPr>
              <p:cNvPr id="508967" name="Oval 39"/>
              <p:cNvSpPr>
                <a:spLocks noChangeArrowheads="1"/>
              </p:cNvSpPr>
              <p:nvPr/>
            </p:nvSpPr>
            <p:spPr bwMode="auto">
              <a:xfrm>
                <a:off x="1536" y="2928"/>
                <a:ext cx="144" cy="144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08968" name="Oval 4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144" cy="144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08969" name="Oval 41"/>
              <p:cNvSpPr>
                <a:spLocks noChangeArrowheads="1"/>
              </p:cNvSpPr>
              <p:nvPr/>
            </p:nvSpPr>
            <p:spPr bwMode="auto">
              <a:xfrm>
                <a:off x="1632" y="3216"/>
                <a:ext cx="144" cy="144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08970" name="Oval 42"/>
              <p:cNvSpPr>
                <a:spLocks noChangeArrowheads="1"/>
              </p:cNvSpPr>
              <p:nvPr/>
            </p:nvSpPr>
            <p:spPr bwMode="auto">
              <a:xfrm>
                <a:off x="1248" y="3456"/>
                <a:ext cx="144" cy="144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08971" name="Oval 43"/>
              <p:cNvSpPr>
                <a:spLocks noChangeArrowheads="1"/>
              </p:cNvSpPr>
              <p:nvPr/>
            </p:nvSpPr>
            <p:spPr bwMode="auto">
              <a:xfrm>
                <a:off x="1488" y="3456"/>
                <a:ext cx="144" cy="144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08972" name="Line 44"/>
              <p:cNvSpPr>
                <a:spLocks noChangeShapeType="1"/>
              </p:cNvSpPr>
              <p:nvPr/>
            </p:nvSpPr>
            <p:spPr bwMode="auto">
              <a:xfrm rot="20986818" flipH="1">
                <a:off x="1483" y="3072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08973" name="Line 45"/>
              <p:cNvSpPr>
                <a:spLocks noChangeShapeType="1"/>
              </p:cNvSpPr>
              <p:nvPr/>
            </p:nvSpPr>
            <p:spPr bwMode="auto">
              <a:xfrm rot="20467718" flipH="1">
                <a:off x="1344" y="3360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08974" name="Line 46"/>
              <p:cNvSpPr>
                <a:spLocks noChangeShapeType="1"/>
              </p:cNvSpPr>
              <p:nvPr/>
            </p:nvSpPr>
            <p:spPr bwMode="auto">
              <a:xfrm>
                <a:off x="1488" y="3360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08975" name="Line 47"/>
              <p:cNvSpPr>
                <a:spLocks noChangeShapeType="1"/>
              </p:cNvSpPr>
              <p:nvPr/>
            </p:nvSpPr>
            <p:spPr bwMode="auto">
              <a:xfrm>
                <a:off x="1632" y="3072"/>
                <a:ext cx="4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508976" name="AutoShape 48"/>
            <p:cNvSpPr>
              <a:spLocks noChangeArrowheads="1"/>
            </p:cNvSpPr>
            <p:nvPr/>
          </p:nvSpPr>
          <p:spPr bwMode="auto">
            <a:xfrm>
              <a:off x="2592" y="1056"/>
              <a:ext cx="480" cy="624"/>
            </a:xfrm>
            <a:prstGeom prst="foldedCorner">
              <a:avLst>
                <a:gd name="adj" fmla="val 12500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ko-KR" sz="1400" dirty="0" smtClean="0">
                  <a:latin typeface="Arial" panose="020B0604020202020204" pitchFamily="34" charset="0"/>
                  <a:ea typeface="굴림" pitchFamily="50" charset="-127"/>
                  <a:cs typeface="Arial" panose="020B0604020202020204" pitchFamily="34" charset="0"/>
                </a:rPr>
                <a:t>Template</a:t>
              </a:r>
              <a:endParaRPr lang="en-US" altLang="ko-KR" sz="1400" dirty="0">
                <a:latin typeface="Arial" panose="020B0604020202020204" pitchFamily="34" charset="0"/>
                <a:ea typeface="굴림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508977" name="AutoShape 49"/>
            <p:cNvSpPr>
              <a:spLocks noChangeArrowheads="1"/>
            </p:cNvSpPr>
            <p:nvPr/>
          </p:nvSpPr>
          <p:spPr bwMode="auto">
            <a:xfrm rot="5437006">
              <a:off x="2712" y="1848"/>
              <a:ext cx="192" cy="144"/>
            </a:xfrm>
            <a:prstGeom prst="rightArrow">
              <a:avLst>
                <a:gd name="adj1" fmla="val 50000"/>
                <a:gd name="adj2" fmla="val 33333"/>
              </a:avLst>
            </a:prstGeom>
            <a:gradFill rotWithShape="0">
              <a:gsLst>
                <a:gs pos="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08978" name="AutoShape 50"/>
            <p:cNvSpPr>
              <a:spLocks noChangeArrowheads="1"/>
            </p:cNvSpPr>
            <p:nvPr/>
          </p:nvSpPr>
          <p:spPr bwMode="auto">
            <a:xfrm rot="5376504">
              <a:off x="2688" y="2640"/>
              <a:ext cx="240" cy="144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0">
              <a:gsLst>
                <a:gs pos="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508979" name="Group 51"/>
          <p:cNvGrpSpPr>
            <a:grpSpLocks/>
          </p:cNvGrpSpPr>
          <p:nvPr/>
        </p:nvGrpSpPr>
        <p:grpSpPr bwMode="auto">
          <a:xfrm>
            <a:off x="3429000" y="4114802"/>
            <a:ext cx="1981200" cy="1744664"/>
            <a:chOff x="2160" y="2928"/>
            <a:chExt cx="1248" cy="1099"/>
          </a:xfrm>
        </p:grpSpPr>
        <p:sp>
          <p:nvSpPr>
            <p:cNvPr id="508980" name="Rectangle 52"/>
            <p:cNvSpPr>
              <a:spLocks noChangeArrowheads="1"/>
            </p:cNvSpPr>
            <p:nvPr/>
          </p:nvSpPr>
          <p:spPr bwMode="auto">
            <a:xfrm>
              <a:off x="2400" y="3120"/>
              <a:ext cx="624" cy="576"/>
            </a:xfrm>
            <a:prstGeom prst="rect">
              <a:avLst/>
            </a:prstGeom>
            <a:gradFill rotWithShape="0">
              <a:gsLst>
                <a:gs pos="0">
                  <a:srgbClr val="008080"/>
                </a:gs>
                <a:gs pos="100000">
                  <a:srgbClr val="008080">
                    <a:gamma/>
                    <a:tint val="33333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80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dirty="0"/>
            </a:p>
          </p:txBody>
        </p:sp>
        <p:sp>
          <p:nvSpPr>
            <p:cNvPr id="508981" name="Line 53"/>
            <p:cNvSpPr>
              <a:spLocks noChangeShapeType="1"/>
            </p:cNvSpPr>
            <p:nvPr/>
          </p:nvSpPr>
          <p:spPr bwMode="auto">
            <a:xfrm>
              <a:off x="2592" y="3120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8982" name="Line 54"/>
            <p:cNvSpPr>
              <a:spLocks noChangeShapeType="1"/>
            </p:cNvSpPr>
            <p:nvPr/>
          </p:nvSpPr>
          <p:spPr bwMode="auto">
            <a:xfrm>
              <a:off x="2832" y="3120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8983" name="Line 55"/>
            <p:cNvSpPr>
              <a:spLocks noChangeShapeType="1"/>
            </p:cNvSpPr>
            <p:nvPr/>
          </p:nvSpPr>
          <p:spPr bwMode="auto">
            <a:xfrm flipV="1">
              <a:off x="2592" y="2928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8984" name="Line 56"/>
            <p:cNvSpPr>
              <a:spLocks noChangeShapeType="1"/>
            </p:cNvSpPr>
            <p:nvPr/>
          </p:nvSpPr>
          <p:spPr bwMode="auto">
            <a:xfrm flipV="1">
              <a:off x="2832" y="2928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8985" name="Line 57"/>
            <p:cNvSpPr>
              <a:spLocks noChangeShapeType="1"/>
            </p:cNvSpPr>
            <p:nvPr/>
          </p:nvSpPr>
          <p:spPr bwMode="auto">
            <a:xfrm>
              <a:off x="3120" y="302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8986" name="Line 58"/>
            <p:cNvSpPr>
              <a:spLocks noChangeShapeType="1"/>
            </p:cNvSpPr>
            <p:nvPr/>
          </p:nvSpPr>
          <p:spPr bwMode="auto">
            <a:xfrm flipH="1">
              <a:off x="2496" y="302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8987" name="Line 59"/>
            <p:cNvSpPr>
              <a:spLocks noChangeShapeType="1"/>
            </p:cNvSpPr>
            <p:nvPr/>
          </p:nvSpPr>
          <p:spPr bwMode="auto">
            <a:xfrm flipH="1">
              <a:off x="2400" y="326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8988" name="Line 60"/>
            <p:cNvSpPr>
              <a:spLocks noChangeShapeType="1"/>
            </p:cNvSpPr>
            <p:nvPr/>
          </p:nvSpPr>
          <p:spPr bwMode="auto">
            <a:xfrm flipH="1">
              <a:off x="2400" y="34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8989" name="Line 61"/>
            <p:cNvSpPr>
              <a:spLocks noChangeShapeType="1"/>
            </p:cNvSpPr>
            <p:nvPr/>
          </p:nvSpPr>
          <p:spPr bwMode="auto">
            <a:xfrm flipH="1">
              <a:off x="2400" y="355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8990" name="Line 62"/>
            <p:cNvSpPr>
              <a:spLocks noChangeShapeType="1"/>
            </p:cNvSpPr>
            <p:nvPr/>
          </p:nvSpPr>
          <p:spPr bwMode="auto">
            <a:xfrm flipV="1">
              <a:off x="3024" y="3072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8991" name="Line 63"/>
            <p:cNvSpPr>
              <a:spLocks noChangeShapeType="1"/>
            </p:cNvSpPr>
            <p:nvPr/>
          </p:nvSpPr>
          <p:spPr bwMode="auto">
            <a:xfrm flipV="1">
              <a:off x="3024" y="321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8992" name="Line 64"/>
            <p:cNvSpPr>
              <a:spLocks noChangeShapeType="1"/>
            </p:cNvSpPr>
            <p:nvPr/>
          </p:nvSpPr>
          <p:spPr bwMode="auto">
            <a:xfrm flipV="1">
              <a:off x="3024" y="336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8993" name="Text Box 65"/>
            <p:cNvSpPr txBox="1">
              <a:spLocks noChangeArrowheads="1"/>
            </p:cNvSpPr>
            <p:nvPr/>
          </p:nvSpPr>
          <p:spPr bwMode="auto">
            <a:xfrm>
              <a:off x="2160" y="3777"/>
              <a:ext cx="12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400" dirty="0" smtClean="0">
                  <a:latin typeface="Arial" charset="0"/>
                </a:rPr>
                <a:t>The transformation process</a:t>
              </a:r>
              <a:endParaRPr lang="en-US" altLang="ko-KR" sz="1400" dirty="0">
                <a:latin typeface="Arial" charset="0"/>
                <a:ea typeface="굴림" pitchFamily="50" charset="-127"/>
              </a:endParaRPr>
            </a:p>
          </p:txBody>
        </p:sp>
      </p:grpSp>
      <p:sp>
        <p:nvSpPr>
          <p:cNvPr id="65" name="PoljeZBesedilom 64"/>
          <p:cNvSpPr txBox="1"/>
          <p:nvPr/>
        </p:nvSpPr>
        <p:spPr>
          <a:xfrm>
            <a:off x="344912" y="2203797"/>
            <a:ext cx="18594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contents of the XML document from </a:t>
            </a:r>
            <a:r>
              <a:rPr lang="en-US" b="1" dirty="0" err="1" smtClean="0"/>
              <a:t>DocX</a:t>
            </a:r>
            <a:r>
              <a:rPr lang="en-US" b="1" dirty="0" smtClean="0"/>
              <a:t> needs to be optimized.</a:t>
            </a:r>
            <a:endParaRPr lang="en-US" b="1" dirty="0"/>
          </a:p>
        </p:txBody>
      </p:sp>
      <p:sp>
        <p:nvSpPr>
          <p:cNvPr id="66" name="Text Box 60"/>
          <p:cNvSpPr txBox="1">
            <a:spLocks noChangeArrowheads="1"/>
          </p:cNvSpPr>
          <p:nvPr/>
        </p:nvSpPr>
        <p:spPr bwMode="auto">
          <a:xfrm>
            <a:off x="762000" y="5462588"/>
            <a:ext cx="9601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Arial" charset="0"/>
              </a:rPr>
              <a:t>XML</a:t>
            </a:r>
          </a:p>
          <a:p>
            <a:pPr algn="ctr"/>
            <a:r>
              <a:rPr lang="en-US" b="1" dirty="0" err="1" smtClean="0">
                <a:latin typeface="Arial" charset="0"/>
              </a:rPr>
              <a:t>DocX</a:t>
            </a:r>
            <a:endParaRPr lang="en-US" b="1" dirty="0">
              <a:latin typeface="Arial" charset="0"/>
            </a:endParaRPr>
          </a:p>
        </p:txBody>
      </p:sp>
      <p:sp>
        <p:nvSpPr>
          <p:cNvPr id="67" name="Text Box 60"/>
          <p:cNvSpPr txBox="1">
            <a:spLocks noChangeArrowheads="1"/>
          </p:cNvSpPr>
          <p:nvPr/>
        </p:nvSpPr>
        <p:spPr bwMode="auto">
          <a:xfrm>
            <a:off x="7268278" y="5181600"/>
            <a:ext cx="13003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charset="0"/>
              </a:rPr>
              <a:t>Optimized</a:t>
            </a:r>
          </a:p>
          <a:p>
            <a:pPr algn="ctr"/>
            <a:r>
              <a:rPr lang="en-US" b="1" dirty="0" smtClean="0">
                <a:latin typeface="Arial" charset="0"/>
              </a:rPr>
              <a:t>XML</a:t>
            </a:r>
            <a:endParaRPr lang="en-US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576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0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8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8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Transforming .</a:t>
            </a:r>
            <a:r>
              <a:rPr lang="en-US" dirty="0" err="1" smtClean="0"/>
              <a:t>odt</a:t>
            </a:r>
            <a:r>
              <a:rPr lang="en-US" dirty="0" smtClean="0"/>
              <a:t> and .</a:t>
            </a:r>
            <a:r>
              <a:rPr lang="en-US" dirty="0" err="1" smtClean="0"/>
              <a:t>docx</a:t>
            </a:r>
            <a:r>
              <a:rPr lang="sl-SI" dirty="0" smtClean="0"/>
              <a:t> </a:t>
            </a:r>
            <a:r>
              <a:rPr lang="sl-SI" dirty="0" err="1" smtClean="0"/>
              <a:t>into</a:t>
            </a:r>
            <a:r>
              <a:rPr lang="sl-SI" dirty="0" smtClean="0"/>
              <a:t> XML</a:t>
            </a:r>
            <a:endParaRPr lang="en-US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.doc </a:t>
            </a:r>
            <a:r>
              <a:rPr lang="en-US" sz="1800" dirty="0"/>
              <a:t>– the older binary format</a:t>
            </a:r>
          </a:p>
          <a:p>
            <a:pPr marL="0" indent="0">
              <a:buNone/>
            </a:pPr>
            <a:r>
              <a:rPr lang="en-US" sz="1800" b="1" dirty="0"/>
              <a:t>.</a:t>
            </a:r>
            <a:r>
              <a:rPr lang="en-US" sz="1800" b="1" dirty="0" err="1"/>
              <a:t>docx</a:t>
            </a:r>
            <a:r>
              <a:rPr lang="en-US" sz="1800" dirty="0"/>
              <a:t> – newer, XML based format</a:t>
            </a:r>
          </a:p>
          <a:p>
            <a:pPr marL="0" indent="0">
              <a:buNone/>
            </a:pPr>
            <a:r>
              <a:rPr lang="en-US" sz="1800" b="1" dirty="0"/>
              <a:t>.</a:t>
            </a:r>
            <a:r>
              <a:rPr lang="en-US" sz="1800" b="1" dirty="0" err="1"/>
              <a:t>odt</a:t>
            </a:r>
            <a:r>
              <a:rPr lang="en-US" sz="1800" b="1" dirty="0"/>
              <a:t> </a:t>
            </a:r>
            <a:r>
              <a:rPr lang="en-US" sz="1800" dirty="0"/>
              <a:t>– different background</a:t>
            </a:r>
          </a:p>
          <a:p>
            <a:pPr marL="0" indent="0">
              <a:buNone/>
            </a:pPr>
            <a:endParaRPr lang="sl-SI" sz="1800" dirty="0"/>
          </a:p>
          <a:p>
            <a:r>
              <a:rPr lang="en-US" sz="1800" dirty="0" smtClean="0"/>
              <a:t>XML format, within .</a:t>
            </a:r>
            <a:r>
              <a:rPr lang="en-US" sz="1800" dirty="0" err="1" smtClean="0"/>
              <a:t>odt</a:t>
            </a:r>
            <a:r>
              <a:rPr lang="en-US" sz="1800" dirty="0" smtClean="0"/>
              <a:t> </a:t>
            </a:r>
            <a:r>
              <a:rPr lang="sl-SI" sz="1800" dirty="0" smtClean="0"/>
              <a:t>or</a:t>
            </a:r>
            <a:r>
              <a:rPr lang="en-US" sz="1800" dirty="0" smtClean="0"/>
              <a:t> .</a:t>
            </a:r>
            <a:r>
              <a:rPr lang="en-US" sz="1800" dirty="0" err="1" smtClean="0"/>
              <a:t>docx</a:t>
            </a:r>
            <a:r>
              <a:rPr lang="en-US" sz="1800" dirty="0" smtClean="0"/>
              <a:t> includes a lot of code/elements, not connected to the contents</a:t>
            </a:r>
          </a:p>
          <a:p>
            <a:pPr marL="0" indent="0">
              <a:buNone/>
            </a:pPr>
            <a:endParaRPr lang="en-US" sz="1800" b="1" u="sng" dirty="0" smtClean="0"/>
          </a:p>
          <a:p>
            <a:r>
              <a:rPr lang="en-US" sz="1800" dirty="0" smtClean="0"/>
              <a:t>Libraries DOCX:</a:t>
            </a:r>
          </a:p>
          <a:p>
            <a:pPr lvl="1"/>
            <a:r>
              <a:rPr lang="en-US" sz="1800" dirty="0" err="1" smtClean="0"/>
              <a:t>Opencode</a:t>
            </a:r>
            <a:r>
              <a:rPr lang="en-US" sz="1800" dirty="0" smtClean="0"/>
              <a:t> library </a:t>
            </a:r>
            <a:r>
              <a:rPr lang="en-US" sz="1800" dirty="0" err="1" smtClean="0"/>
              <a:t>JODConverter</a:t>
            </a:r>
            <a:endParaRPr lang="sl-SI" sz="1800" dirty="0" smtClean="0"/>
          </a:p>
          <a:p>
            <a:pPr lvl="1"/>
            <a:r>
              <a:rPr lang="en-US" sz="1800" dirty="0"/>
              <a:t>Apache POI, NPOI (enables reading .doc as well as .</a:t>
            </a:r>
            <a:r>
              <a:rPr lang="en-US" sz="1800" dirty="0" err="1"/>
              <a:t>docx</a:t>
            </a:r>
            <a:r>
              <a:rPr lang="en-US" sz="1800" dirty="0"/>
              <a:t>) - does not enable advanced reading of the documents</a:t>
            </a:r>
          </a:p>
          <a:p>
            <a:pPr lvl="1"/>
            <a:r>
              <a:rPr lang="en-US" sz="1800" dirty="0" err="1"/>
              <a:t>DocX</a:t>
            </a:r>
            <a:r>
              <a:rPr lang="en-US" sz="1800" dirty="0"/>
              <a:t>, XML SDK (only for .</a:t>
            </a:r>
            <a:r>
              <a:rPr lang="en-US" sz="1800" dirty="0" err="1"/>
              <a:t>docx</a:t>
            </a:r>
            <a:r>
              <a:rPr lang="en-US" sz="1800" dirty="0"/>
              <a:t> format)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1800" dirty="0" smtClean="0"/>
              <a:t>Libraries ODT:</a:t>
            </a:r>
          </a:p>
          <a:p>
            <a:pPr lvl="1"/>
            <a:r>
              <a:rPr lang="en-US" sz="1800" dirty="0" smtClean="0"/>
              <a:t>Apache ODF Toolkit</a:t>
            </a:r>
            <a:r>
              <a:rPr lang="sl-SI" sz="1800" dirty="0" smtClean="0"/>
              <a:t>, </a:t>
            </a:r>
            <a:r>
              <a:rPr lang="en-US" sz="1800" dirty="0" smtClean="0"/>
              <a:t>ODFDOM</a:t>
            </a:r>
            <a:r>
              <a:rPr lang="sl-SI" sz="1800" dirty="0" smtClean="0"/>
              <a:t>, </a:t>
            </a:r>
            <a:r>
              <a:rPr lang="en-US" sz="1800" dirty="0" smtClean="0"/>
              <a:t>Apache Jena</a:t>
            </a:r>
          </a:p>
        </p:txBody>
      </p:sp>
    </p:spTree>
    <p:extLst>
      <p:ext uri="{BB962C8B-B14F-4D97-AF65-F5344CB8AC3E}">
        <p14:creationId xmlns:p14="http://schemas.microsoft.com/office/powerpoint/2010/main" val="10639844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Phase</a:t>
            </a:r>
            <a:r>
              <a:rPr lang="sl-SI" dirty="0"/>
              <a:t> </a:t>
            </a:r>
            <a:r>
              <a:rPr lang="sl-SI" dirty="0" smtClean="0"/>
              <a:t>2: </a:t>
            </a:r>
            <a:r>
              <a:rPr lang="en-US" dirty="0" smtClean="0"/>
              <a:t>Building XML schema</a:t>
            </a:r>
            <a:endParaRPr lang="en-US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An XML schema needs to be developed, providing structure for XML document building (structure and contents), XML data base and components for development on different phases of publishing</a:t>
            </a:r>
          </a:p>
          <a:p>
            <a:endParaRPr lang="en-US" sz="2000" dirty="0" smtClean="0"/>
          </a:p>
          <a:p>
            <a:r>
              <a:rPr lang="en-US" sz="2000" dirty="0" smtClean="0"/>
              <a:t>The XML schema needs to be developed in a general manner, enabling flexibility at adding new structure/elements without influencing existing solutions/contents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pic>
        <p:nvPicPr>
          <p:cNvPr id="20" name="Slika 1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4267201"/>
            <a:ext cx="3031807" cy="23085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40443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Phase</a:t>
            </a:r>
            <a:r>
              <a:rPr lang="sl-SI" dirty="0" smtClean="0"/>
              <a:t> 3: </a:t>
            </a:r>
            <a:r>
              <a:rPr lang="en-US" dirty="0" smtClean="0"/>
              <a:t>Building external formats</a:t>
            </a:r>
            <a:endParaRPr lang="en-US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When an optimized XML is created, it can be used for:</a:t>
            </a:r>
          </a:p>
          <a:p>
            <a:pPr lvl="1"/>
            <a:r>
              <a:rPr lang="en-US" sz="2000" dirty="0" smtClean="0"/>
              <a:t>Transformation to various formats</a:t>
            </a:r>
            <a:endParaRPr lang="sl-SI" sz="2000" dirty="0" smtClean="0"/>
          </a:p>
          <a:p>
            <a:pPr lvl="1"/>
            <a:r>
              <a:rPr lang="en-US" sz="2000" dirty="0" smtClean="0"/>
              <a:t>Intelligent understanding of the contents</a:t>
            </a:r>
            <a:endParaRPr lang="en-US" sz="2000" dirty="0"/>
          </a:p>
        </p:txBody>
      </p:sp>
      <p:sp>
        <p:nvSpPr>
          <p:cNvPr id="5" name="Zapognjen vogal 4"/>
          <p:cNvSpPr/>
          <p:nvPr/>
        </p:nvSpPr>
        <p:spPr>
          <a:xfrm>
            <a:off x="2801815" y="4882038"/>
            <a:ext cx="914400" cy="1219200"/>
          </a:xfrm>
          <a:prstGeom prst="foldedCorner">
            <a:avLst/>
          </a:prstGeom>
          <a:solidFill>
            <a:schemeClr val="accent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XML</a:t>
            </a:r>
            <a:endParaRPr lang="sl-SI" dirty="0"/>
          </a:p>
        </p:txBody>
      </p:sp>
      <p:sp>
        <p:nvSpPr>
          <p:cNvPr id="6" name="Zapognjen vogal 5"/>
          <p:cNvSpPr/>
          <p:nvPr/>
        </p:nvSpPr>
        <p:spPr>
          <a:xfrm>
            <a:off x="6815638" y="5378152"/>
            <a:ext cx="914400" cy="1219200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HTML</a:t>
            </a:r>
            <a:endParaRPr lang="sl-SI" dirty="0"/>
          </a:p>
        </p:txBody>
      </p:sp>
      <p:cxnSp>
        <p:nvCxnSpPr>
          <p:cNvPr id="10" name="Ukrivljen povezovalnik 9"/>
          <p:cNvCxnSpPr>
            <a:stCxn id="5" idx="3"/>
            <a:endCxn id="22" idx="1"/>
          </p:cNvCxnSpPr>
          <p:nvPr/>
        </p:nvCxnSpPr>
        <p:spPr>
          <a:xfrm flipV="1">
            <a:off x="3716215" y="3653235"/>
            <a:ext cx="3060358" cy="183840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Ukrivljen povezovalnik 10"/>
          <p:cNvCxnSpPr>
            <a:stCxn id="5" idx="3"/>
            <a:endCxn id="12" idx="3"/>
          </p:cNvCxnSpPr>
          <p:nvPr/>
        </p:nvCxnSpPr>
        <p:spPr>
          <a:xfrm flipV="1">
            <a:off x="3716215" y="4963883"/>
            <a:ext cx="2227536" cy="527755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Elipsa 11"/>
          <p:cNvSpPr/>
          <p:nvPr/>
        </p:nvSpPr>
        <p:spPr>
          <a:xfrm>
            <a:off x="5800861" y="4439263"/>
            <a:ext cx="975712" cy="614631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3" name="Ukrivljen povezovalnik 12"/>
          <p:cNvCxnSpPr>
            <a:stCxn id="12" idx="0"/>
            <a:endCxn id="22" idx="2"/>
          </p:cNvCxnSpPr>
          <p:nvPr/>
        </p:nvCxnSpPr>
        <p:spPr>
          <a:xfrm rot="5400000" flipH="1" flipV="1">
            <a:off x="6842383" y="3551609"/>
            <a:ext cx="333988" cy="144132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PoljeZBesedilom 13"/>
          <p:cNvSpPr txBox="1"/>
          <p:nvPr/>
        </p:nvSpPr>
        <p:spPr>
          <a:xfrm>
            <a:off x="5800860" y="4556967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latin typeface="+mj-lt"/>
              </a:rPr>
              <a:t>XSL-FO</a:t>
            </a:r>
            <a:endParaRPr lang="sl-SI" dirty="0">
              <a:latin typeface="+mj-lt"/>
            </a:endParaRPr>
          </a:p>
        </p:txBody>
      </p:sp>
      <p:sp>
        <p:nvSpPr>
          <p:cNvPr id="15" name="PoljeZBesedilom 14"/>
          <p:cNvSpPr txBox="1"/>
          <p:nvPr/>
        </p:nvSpPr>
        <p:spPr>
          <a:xfrm>
            <a:off x="5072098" y="4760872"/>
            <a:ext cx="744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latin typeface="+mj-lt"/>
              </a:rPr>
              <a:t>XSLT</a:t>
            </a:r>
            <a:endParaRPr lang="sl-SI" dirty="0">
              <a:latin typeface="+mj-lt"/>
            </a:endParaRPr>
          </a:p>
        </p:txBody>
      </p:sp>
      <p:cxnSp>
        <p:nvCxnSpPr>
          <p:cNvPr id="16" name="Ukrivljen povezovalnik 15"/>
          <p:cNvCxnSpPr>
            <a:stCxn id="5" idx="3"/>
            <a:endCxn id="6" idx="1"/>
          </p:cNvCxnSpPr>
          <p:nvPr/>
        </p:nvCxnSpPr>
        <p:spPr>
          <a:xfrm>
            <a:off x="3716215" y="5491638"/>
            <a:ext cx="3099423" cy="4961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Ukrivljen povezovalnik 16"/>
          <p:cNvCxnSpPr>
            <a:stCxn id="6" idx="0"/>
            <a:endCxn id="22" idx="3"/>
          </p:cNvCxnSpPr>
          <p:nvPr/>
        </p:nvCxnSpPr>
        <p:spPr>
          <a:xfrm rot="5400000" flipH="1" flipV="1">
            <a:off x="7115712" y="3810362"/>
            <a:ext cx="1724917" cy="1410665"/>
          </a:xfrm>
          <a:prstGeom prst="curvedConnector4">
            <a:avLst>
              <a:gd name="adj1" fmla="val 36897"/>
              <a:gd name="adj2" fmla="val 116205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PoljeZBesedilom 17"/>
          <p:cNvSpPr txBox="1"/>
          <p:nvPr/>
        </p:nvSpPr>
        <p:spPr>
          <a:xfrm>
            <a:off x="5270910" y="5879286"/>
            <a:ext cx="744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latin typeface="+mj-lt"/>
              </a:rPr>
              <a:t>XSLT</a:t>
            </a:r>
            <a:endParaRPr lang="sl-SI" dirty="0">
              <a:latin typeface="+mj-lt"/>
            </a:endParaRPr>
          </a:p>
        </p:txBody>
      </p:sp>
      <p:sp>
        <p:nvSpPr>
          <p:cNvPr id="19" name="PoljeZBesedilom 18"/>
          <p:cNvSpPr txBox="1"/>
          <p:nvPr/>
        </p:nvSpPr>
        <p:spPr>
          <a:xfrm>
            <a:off x="7762447" y="48721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latin typeface="+mj-lt"/>
              </a:rPr>
              <a:t>CSS</a:t>
            </a:r>
            <a:endParaRPr lang="sl-SI" dirty="0">
              <a:latin typeface="+mj-lt"/>
            </a:endParaRPr>
          </a:p>
        </p:txBody>
      </p:sp>
      <p:sp>
        <p:nvSpPr>
          <p:cNvPr id="21" name="PoljeZBesedilom 20"/>
          <p:cNvSpPr txBox="1"/>
          <p:nvPr/>
        </p:nvSpPr>
        <p:spPr>
          <a:xfrm>
            <a:off x="4480083" y="4120515"/>
            <a:ext cx="679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latin typeface="+mj-lt"/>
              </a:rPr>
              <a:t>XSLT</a:t>
            </a:r>
            <a:endParaRPr lang="sl-SI" dirty="0">
              <a:latin typeface="+mj-lt"/>
            </a:endParaRPr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573" y="3201195"/>
            <a:ext cx="1906930" cy="90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PoljeZBesedilom 35"/>
          <p:cNvSpPr txBox="1"/>
          <p:nvPr/>
        </p:nvSpPr>
        <p:spPr>
          <a:xfrm>
            <a:off x="6576065" y="2416898"/>
            <a:ext cx="23727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b="1" dirty="0" err="1" smtClean="0">
                <a:latin typeface="+mj-lt"/>
              </a:rPr>
              <a:t>Presentation</a:t>
            </a:r>
            <a:r>
              <a:rPr lang="sl-SI" b="1" dirty="0">
                <a:latin typeface="+mj-lt"/>
              </a:rPr>
              <a:t> </a:t>
            </a:r>
            <a:r>
              <a:rPr lang="sl-SI" b="1" dirty="0" smtClean="0">
                <a:latin typeface="+mj-lt"/>
              </a:rPr>
              <a:t/>
            </a:r>
            <a:br>
              <a:rPr lang="sl-SI" b="1" dirty="0" smtClean="0">
                <a:latin typeface="+mj-lt"/>
              </a:rPr>
            </a:br>
            <a:r>
              <a:rPr lang="sl-SI" b="1" dirty="0" smtClean="0">
                <a:latin typeface="+mj-lt"/>
              </a:rPr>
              <a:t>(</a:t>
            </a:r>
            <a:r>
              <a:rPr lang="sl-SI" b="1" u="sng" dirty="0"/>
              <a:t>HTML, PDF, </a:t>
            </a:r>
            <a:r>
              <a:rPr lang="sl-SI" b="1" u="sng" dirty="0" err="1" smtClean="0"/>
              <a:t>ePub</a:t>
            </a:r>
            <a:r>
              <a:rPr lang="sl-SI" b="1" u="sng" dirty="0" smtClean="0"/>
              <a:t>)</a:t>
            </a:r>
            <a:endParaRPr lang="sl-SI" b="1" dirty="0">
              <a:latin typeface="+mj-lt"/>
            </a:endParaRPr>
          </a:p>
        </p:txBody>
      </p:sp>
      <p:sp>
        <p:nvSpPr>
          <p:cNvPr id="41" name="PoljeZBesedilom 40"/>
          <p:cNvSpPr txBox="1"/>
          <p:nvPr/>
        </p:nvSpPr>
        <p:spPr>
          <a:xfrm>
            <a:off x="6776573" y="4246820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latin typeface="+mj-lt"/>
              </a:rPr>
              <a:t>FO </a:t>
            </a:r>
            <a:r>
              <a:rPr lang="sl-SI" dirty="0" err="1" smtClean="0">
                <a:latin typeface="+mj-lt"/>
              </a:rPr>
              <a:t>engine</a:t>
            </a:r>
            <a:endParaRPr lang="sl-SI" dirty="0">
              <a:latin typeface="+mj-lt"/>
            </a:endParaRPr>
          </a:p>
        </p:txBody>
      </p:sp>
      <p:sp>
        <p:nvSpPr>
          <p:cNvPr id="42" name="Zapognjen vogal 41"/>
          <p:cNvSpPr/>
          <p:nvPr/>
        </p:nvSpPr>
        <p:spPr>
          <a:xfrm>
            <a:off x="378655" y="4882038"/>
            <a:ext cx="914400" cy="1219200"/>
          </a:xfrm>
          <a:prstGeom prst="foldedCorner">
            <a:avLst/>
          </a:prstGeom>
          <a:solidFill>
            <a:schemeClr val="accent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Word</a:t>
            </a:r>
            <a:endParaRPr lang="sl-SI" dirty="0"/>
          </a:p>
        </p:txBody>
      </p:sp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95" y="4742606"/>
            <a:ext cx="1112520" cy="150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PoljeZBesedilom 46"/>
          <p:cNvSpPr txBox="1"/>
          <p:nvPr/>
        </p:nvSpPr>
        <p:spPr>
          <a:xfrm>
            <a:off x="272800" y="4147700"/>
            <a:ext cx="1058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 err="1" smtClean="0">
                <a:latin typeface="+mj-lt"/>
              </a:rPr>
              <a:t>Source</a:t>
            </a:r>
            <a:r>
              <a:rPr lang="sl-SI" b="1" dirty="0" smtClean="0">
                <a:latin typeface="+mj-lt"/>
              </a:rPr>
              <a:t> </a:t>
            </a:r>
            <a:br>
              <a:rPr lang="sl-SI" b="1" dirty="0" smtClean="0">
                <a:latin typeface="+mj-lt"/>
              </a:rPr>
            </a:br>
            <a:r>
              <a:rPr lang="sl-SI" b="1" dirty="0" smtClean="0">
                <a:latin typeface="+mj-lt"/>
              </a:rPr>
              <a:t>(DOCX)</a:t>
            </a:r>
            <a:endParaRPr lang="sl-SI" b="1" dirty="0">
              <a:latin typeface="+mj-lt"/>
            </a:endParaRPr>
          </a:p>
        </p:txBody>
      </p:sp>
      <p:sp>
        <p:nvSpPr>
          <p:cNvPr id="48" name="PoljeZBesedilom 47"/>
          <p:cNvSpPr txBox="1"/>
          <p:nvPr/>
        </p:nvSpPr>
        <p:spPr>
          <a:xfrm>
            <a:off x="1675121" y="5053895"/>
            <a:ext cx="744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latin typeface="+mj-lt"/>
              </a:rPr>
              <a:t>XSLT</a:t>
            </a:r>
            <a:endParaRPr lang="sl-SI" dirty="0">
              <a:latin typeface="+mj-lt"/>
            </a:endParaRPr>
          </a:p>
        </p:txBody>
      </p:sp>
      <p:cxnSp>
        <p:nvCxnSpPr>
          <p:cNvPr id="50" name="Raven puščični povezovalnik 49"/>
          <p:cNvCxnSpPr>
            <a:stCxn id="46" idx="3"/>
            <a:endCxn id="5" idx="1"/>
          </p:cNvCxnSpPr>
          <p:nvPr/>
        </p:nvCxnSpPr>
        <p:spPr bwMode="auto">
          <a:xfrm flipV="1">
            <a:off x="1392115" y="5491638"/>
            <a:ext cx="1409700" cy="38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605265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XML to PDF transformation dilemma:</a:t>
            </a:r>
            <a:br>
              <a:rPr lang="en-US" dirty="0" smtClean="0"/>
            </a:br>
            <a:r>
              <a:rPr lang="en-US" sz="4000" u="sng" dirty="0" smtClean="0"/>
              <a:t>using XSL-FO </a:t>
            </a:r>
            <a:r>
              <a:rPr lang="en-US" sz="4000" dirty="0" smtClean="0"/>
              <a:t>or </a:t>
            </a:r>
            <a:r>
              <a:rPr lang="en-US" sz="4000" u="sng" dirty="0" smtClean="0">
                <a:sym typeface="Wingdings" panose="05000000000000000000" pitchFamily="2" charset="2"/>
              </a:rPr>
              <a:t>generating it</a:t>
            </a:r>
            <a:endParaRPr lang="en-US" sz="3100" u="sng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685800" y="1798320"/>
            <a:ext cx="3810000" cy="44389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chemeClr val="tx2"/>
                </a:solidFill>
              </a:rPr>
              <a:t>Defining contents using  FO processor 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an XSL-FO transformation is defined</a:t>
            </a:r>
          </a:p>
          <a:p>
            <a:r>
              <a:rPr lang="en-US" sz="1800" b="1" dirty="0" smtClean="0"/>
              <a:t>open source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Apache FOP </a:t>
            </a:r>
            <a:r>
              <a:rPr lang="en-US" sz="1800" dirty="0" smtClean="0"/>
              <a:t>– from most open source solutions it offers most functionality (although not all)</a:t>
            </a:r>
          </a:p>
          <a:p>
            <a:pPr lvl="1"/>
            <a:r>
              <a:rPr lang="en-US" sz="1800" dirty="0" err="1" smtClean="0">
                <a:solidFill>
                  <a:srgbClr val="FF0000"/>
                </a:solidFill>
              </a:rPr>
              <a:t>iText</a:t>
            </a:r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1800" b="1" dirty="0" smtClean="0"/>
              <a:t>payable</a:t>
            </a:r>
          </a:p>
          <a:p>
            <a:pPr lvl="1"/>
            <a:r>
              <a:rPr lang="en-US" sz="1800" dirty="0" smtClean="0"/>
              <a:t>XEP, </a:t>
            </a:r>
            <a:r>
              <a:rPr lang="en-US" sz="1800" dirty="0" err="1" smtClean="0"/>
              <a:t>AntenaHouse</a:t>
            </a:r>
            <a:r>
              <a:rPr lang="en-US" sz="1800" dirty="0" smtClean="0"/>
              <a:t> Formatter, …</a:t>
            </a:r>
            <a:endParaRPr lang="sl-SI" sz="1800" dirty="0" smtClean="0"/>
          </a:p>
          <a:p>
            <a:pPr lvl="1"/>
            <a:endParaRPr lang="sl-SI" sz="1800" dirty="0"/>
          </a:p>
          <a:p>
            <a:r>
              <a:rPr lang="en-US" sz="1800" dirty="0"/>
              <a:t>The market is full with other </a:t>
            </a:r>
            <a:r>
              <a:rPr lang="sl-SI" sz="1800" dirty="0" smtClean="0"/>
              <a:t>(</a:t>
            </a:r>
            <a:r>
              <a:rPr lang="sl-SI" sz="1800" dirty="0" err="1" smtClean="0"/>
              <a:t>payable</a:t>
            </a:r>
            <a:r>
              <a:rPr lang="sl-SI" sz="1800" dirty="0" smtClean="0"/>
              <a:t>) </a:t>
            </a:r>
            <a:r>
              <a:rPr lang="en-US" sz="1800" dirty="0" smtClean="0"/>
              <a:t>libraries</a:t>
            </a:r>
            <a:r>
              <a:rPr lang="en-US" sz="1800" dirty="0"/>
              <a:t>, however they provide less functionality</a:t>
            </a:r>
          </a:p>
          <a:p>
            <a:pPr lvl="1"/>
            <a:endParaRPr lang="en-US" sz="1800" dirty="0" smtClean="0"/>
          </a:p>
          <a:p>
            <a:pPr lvl="2"/>
            <a:endParaRPr lang="en-US" sz="1800" dirty="0" smtClean="0"/>
          </a:p>
          <a:p>
            <a:pPr lvl="1"/>
            <a:endParaRPr lang="en-US" sz="1800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98320"/>
            <a:ext cx="3810000" cy="44389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chemeClr val="tx2"/>
                </a:solidFill>
              </a:rPr>
              <a:t>Generating contents using </a:t>
            </a:r>
            <a:r>
              <a:rPr lang="en-US" sz="1800" dirty="0" err="1" smtClean="0">
                <a:solidFill>
                  <a:schemeClr val="tx2"/>
                </a:solidFill>
              </a:rPr>
              <a:t>iText</a:t>
            </a:r>
            <a:endParaRPr lang="en-US" sz="1800" dirty="0" smtClean="0">
              <a:solidFill>
                <a:schemeClr val="tx2"/>
              </a:solidFill>
            </a:endParaRP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XML contents is read and a PDF is generated</a:t>
            </a:r>
          </a:p>
          <a:p>
            <a:r>
              <a:rPr lang="en-US" sz="1800" dirty="0" smtClean="0"/>
              <a:t>A less flexible solution, if we want to make PDF changes in the future</a:t>
            </a:r>
          </a:p>
          <a:p>
            <a:pPr lvl="1"/>
            <a:r>
              <a:rPr lang="en-US" sz="1800" dirty="0" smtClean="0"/>
              <a:t>If the output is required to change, the source code must be altered</a:t>
            </a:r>
          </a:p>
          <a:p>
            <a:r>
              <a:rPr lang="en-US" sz="1800" dirty="0" err="1" smtClean="0"/>
              <a:t>iText</a:t>
            </a:r>
            <a:r>
              <a:rPr lang="en-US" sz="1800" dirty="0" smtClean="0"/>
              <a:t> is also payable if used for </a:t>
            </a:r>
            <a:r>
              <a:rPr lang="en-US" sz="1800" dirty="0"/>
              <a:t>commercial </a:t>
            </a:r>
            <a:r>
              <a:rPr lang="en-US" sz="1800" dirty="0" smtClean="0"/>
              <a:t>solutions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630603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172107"/>
            <a:ext cx="7886700" cy="1325563"/>
          </a:xfrm>
        </p:spPr>
        <p:txBody>
          <a:bodyPr/>
          <a:lstStyle/>
          <a:p>
            <a:r>
              <a:rPr lang="en-US" sz="4000" dirty="0" smtClean="0"/>
              <a:t>Preparing the standard file</a:t>
            </a:r>
            <a:endParaRPr lang="en-US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196752"/>
            <a:ext cx="5112568" cy="2206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938" y="2132856"/>
            <a:ext cx="3638550" cy="44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Kolenski povezovalnik 3"/>
          <p:cNvCxnSpPr>
            <a:stCxn id="3074" idx="2"/>
            <a:endCxn id="3075" idx="1"/>
          </p:cNvCxnSpPr>
          <p:nvPr/>
        </p:nvCxnSpPr>
        <p:spPr>
          <a:xfrm rot="16200000" flipH="1">
            <a:off x="3546866" y="2592159"/>
            <a:ext cx="968002" cy="259014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jeZBesedilom 4"/>
          <p:cNvSpPr txBox="1"/>
          <p:nvPr/>
        </p:nvSpPr>
        <p:spPr>
          <a:xfrm>
            <a:off x="1306488" y="4522463"/>
            <a:ext cx="363086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DOCX contents is XML, however </a:t>
            </a:r>
            <a:br>
              <a:rPr lang="en-US" dirty="0" smtClean="0"/>
            </a:br>
            <a:r>
              <a:rPr lang="en-US" dirty="0" smtClean="0"/>
              <a:t>suitable for formatting in MS Word</a:t>
            </a:r>
          </a:p>
          <a:p>
            <a:endParaRPr lang="en-US" dirty="0" smtClean="0"/>
          </a:p>
          <a:p>
            <a:r>
              <a:rPr lang="en-US" dirty="0" smtClean="0"/>
              <a:t>It does not contain XML</a:t>
            </a:r>
            <a:br>
              <a:rPr lang="en-US" dirty="0" smtClean="0"/>
            </a:br>
            <a:r>
              <a:rPr lang="en-US" dirty="0" smtClean="0"/>
              <a:t>elements, which would semantically </a:t>
            </a:r>
            <a:br>
              <a:rPr lang="en-US" dirty="0" smtClean="0"/>
            </a:br>
            <a:r>
              <a:rPr lang="en-US" dirty="0" smtClean="0"/>
              <a:t>define the contents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6415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Transforming DOCX XML into a standard XML document</a:t>
            </a:r>
            <a:endParaRPr lang="en-US" sz="36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65176"/>
            <a:ext cx="2633654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477" y="3140969"/>
            <a:ext cx="6080341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Kolenski povezovalnik 4"/>
          <p:cNvCxnSpPr>
            <a:endCxn id="4098" idx="0"/>
          </p:cNvCxnSpPr>
          <p:nvPr/>
        </p:nvCxnSpPr>
        <p:spPr>
          <a:xfrm>
            <a:off x="3995936" y="2060848"/>
            <a:ext cx="2085712" cy="108012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8774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transformation into </a:t>
            </a:r>
            <a:r>
              <a:rPr lang="sl-SI" sz="3600" dirty="0" smtClean="0"/>
              <a:t>a </a:t>
            </a:r>
            <a:r>
              <a:rPr lang="en-US" sz="3600" dirty="0" smtClean="0"/>
              <a:t>responsive</a:t>
            </a:r>
            <a:r>
              <a:rPr lang="sl-SI" sz="3600" dirty="0" smtClean="0"/>
              <a:t> </a:t>
            </a:r>
            <a:r>
              <a:rPr lang="en-US" sz="3600" dirty="0" smtClean="0"/>
              <a:t>HTML</a:t>
            </a:r>
            <a:endParaRPr lang="en-US" sz="36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22425"/>
            <a:ext cx="7155904" cy="3500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165" y="3212976"/>
            <a:ext cx="3771900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70070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PDF, </a:t>
            </a:r>
            <a:r>
              <a:rPr lang="sl-SI" dirty="0" err="1" smtClean="0"/>
              <a:t>ePub</a:t>
            </a:r>
            <a:r>
              <a:rPr lang="sl-SI" dirty="0" smtClean="0"/>
              <a:t> </a:t>
            </a:r>
            <a:r>
              <a:rPr lang="sl-SI" dirty="0" err="1" smtClean="0"/>
              <a:t>transformation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71612"/>
            <a:ext cx="373380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00" y="1471612"/>
            <a:ext cx="3785382" cy="2527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32932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Studying XML in UM FERI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1800" dirty="0" smtClean="0"/>
              <a:t>Academic study program (1st year):</a:t>
            </a:r>
          </a:p>
          <a:p>
            <a:pPr lvl="1"/>
            <a:r>
              <a:rPr lang="en-US" sz="1800" dirty="0" smtClean="0"/>
              <a:t>Basics of web technologies</a:t>
            </a:r>
          </a:p>
          <a:p>
            <a:pPr lvl="2"/>
            <a:r>
              <a:rPr lang="en-US" sz="1800" b="1" dirty="0" smtClean="0"/>
              <a:t>Basics</a:t>
            </a:r>
            <a:r>
              <a:rPr lang="en-US" sz="1800" dirty="0" smtClean="0"/>
              <a:t> of XML and its connection to HTML</a:t>
            </a:r>
          </a:p>
          <a:p>
            <a:endParaRPr lang="en-US" sz="1800" dirty="0" smtClean="0"/>
          </a:p>
          <a:p>
            <a:r>
              <a:rPr lang="en-US" sz="1800" dirty="0" smtClean="0"/>
              <a:t>Academic study program (3rd year):</a:t>
            </a:r>
          </a:p>
          <a:p>
            <a:pPr lvl="1"/>
            <a:r>
              <a:rPr lang="en-US" sz="1800" dirty="0" smtClean="0"/>
              <a:t>System convergence and integration</a:t>
            </a:r>
          </a:p>
          <a:p>
            <a:pPr lvl="2"/>
            <a:r>
              <a:rPr lang="en-US" sz="1800" b="1" dirty="0" smtClean="0"/>
              <a:t>Specifics</a:t>
            </a:r>
            <a:r>
              <a:rPr lang="en-US" sz="1800" dirty="0" smtClean="0"/>
              <a:t> of XML and its </a:t>
            </a:r>
            <a:r>
              <a:rPr lang="en-US" sz="1800" b="1" dirty="0" smtClean="0"/>
              <a:t>use in Java </a:t>
            </a:r>
            <a:r>
              <a:rPr lang="en-US" sz="1800" dirty="0" smtClean="0"/>
              <a:t>web services </a:t>
            </a:r>
            <a:r>
              <a:rPr lang="sl-SI" sz="1800" dirty="0" smtClean="0"/>
              <a:t/>
            </a:r>
            <a:br>
              <a:rPr lang="sl-SI" sz="1800" dirty="0" smtClean="0"/>
            </a:br>
            <a:r>
              <a:rPr lang="en-US" sz="1800" dirty="0" smtClean="0"/>
              <a:t>and Java applications</a:t>
            </a:r>
          </a:p>
          <a:p>
            <a:pPr lvl="1"/>
            <a:endParaRPr lang="en-US" sz="1800" dirty="0" smtClean="0"/>
          </a:p>
          <a:p>
            <a:pPr marL="228600" lvl="1">
              <a:spcBef>
                <a:spcPts val="1000"/>
              </a:spcBef>
            </a:pPr>
            <a:r>
              <a:rPr lang="en-US" altLang="sl-SI" sz="1800" dirty="0" smtClean="0"/>
              <a:t>Professional study program </a:t>
            </a:r>
            <a:r>
              <a:rPr lang="en-US" sz="1800" dirty="0" smtClean="0"/>
              <a:t>(3rd year)</a:t>
            </a:r>
          </a:p>
          <a:p>
            <a:pPr lvl="1"/>
            <a:r>
              <a:rPr lang="en-US" sz="1800" dirty="0" smtClean="0"/>
              <a:t>Development of information services </a:t>
            </a:r>
          </a:p>
          <a:p>
            <a:pPr lvl="2"/>
            <a:r>
              <a:rPr lang="en-US" sz="1800" b="1" dirty="0" smtClean="0"/>
              <a:t>Specifics</a:t>
            </a:r>
            <a:r>
              <a:rPr lang="en-US" sz="1800" dirty="0" smtClean="0"/>
              <a:t> of XML and its </a:t>
            </a:r>
            <a:r>
              <a:rPr lang="en-US" sz="1800" b="1" dirty="0" smtClean="0"/>
              <a:t>use in C# </a:t>
            </a:r>
            <a:r>
              <a:rPr lang="en-US" sz="1800" dirty="0" smtClean="0"/>
              <a:t>web </a:t>
            </a:r>
            <a:r>
              <a:rPr lang="sl-SI" sz="1800" dirty="0" smtClean="0"/>
              <a:t/>
            </a:r>
            <a:br>
              <a:rPr lang="sl-SI" sz="1800" dirty="0" smtClean="0"/>
            </a:br>
            <a:r>
              <a:rPr lang="en-US" sz="1800" dirty="0" smtClean="0"/>
              <a:t>services ands C# applications</a:t>
            </a:r>
          </a:p>
          <a:p>
            <a:pPr lvl="2"/>
            <a:endParaRPr lang="en-US" sz="8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3636" y="1544606"/>
            <a:ext cx="2837498" cy="2164556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3636" y="4654480"/>
            <a:ext cx="2910364" cy="2113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6212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Students</a:t>
            </a:r>
            <a:r>
              <a:rPr lang="sl-SI" dirty="0" smtClean="0"/>
              <a:t> (</a:t>
            </a:r>
            <a:r>
              <a:rPr lang="sl-SI" dirty="0" err="1" smtClean="0"/>
              <a:t>quick</a:t>
            </a:r>
            <a:r>
              <a:rPr lang="sl-SI" dirty="0" smtClean="0"/>
              <a:t>) </a:t>
            </a:r>
            <a:r>
              <a:rPr lang="sl-SI" dirty="0" err="1" smtClean="0"/>
              <a:t>results</a:t>
            </a:r>
            <a:endParaRPr lang="en-US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1463040" y="2133600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2013/2014</a:t>
            </a:r>
            <a:endParaRPr lang="en-US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5730240" y="2133600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2014/2015</a:t>
            </a:r>
            <a:endParaRPr lang="en-US" dirty="0"/>
          </a:p>
        </p:txBody>
      </p:sp>
      <p:graphicFrame>
        <p:nvGraphicFramePr>
          <p:cNvPr id="5" name="Grafikon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386148"/>
              </p:ext>
            </p:extLst>
          </p:nvPr>
        </p:nvGraphicFramePr>
        <p:xfrm>
          <a:off x="4364409" y="309372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kon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3712460"/>
              </p:ext>
            </p:extLst>
          </p:nvPr>
        </p:nvGraphicFramePr>
        <p:xfrm>
          <a:off x="152400" y="3086576"/>
          <a:ext cx="4572000" cy="2757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04275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Define lab themes suitable for students</a:t>
            </a:r>
          </a:p>
          <a:p>
            <a:pPr lvl="1"/>
            <a:r>
              <a:rPr lang="en-US" sz="2400" dirty="0" smtClean="0"/>
              <a:t>Project oriented</a:t>
            </a:r>
          </a:p>
          <a:p>
            <a:pPr lvl="1"/>
            <a:r>
              <a:rPr lang="en-US" sz="2400" dirty="0" smtClean="0"/>
              <a:t>Week-to-week report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 Using real-life companies with real life problems. </a:t>
            </a:r>
          </a:p>
          <a:p>
            <a:endParaRPr lang="en-US" sz="2800" dirty="0" smtClean="0"/>
          </a:p>
          <a:p>
            <a:r>
              <a:rPr lang="en-US" sz="2800" dirty="0" smtClean="0"/>
              <a:t>Extending the use of XML technologies for various data format transformations</a:t>
            </a:r>
          </a:p>
          <a:p>
            <a:pPr lvl="1"/>
            <a:r>
              <a:rPr lang="en-US" sz="2400" dirty="0" smtClean="0"/>
              <a:t>Application of  this project on possible public calls  for proposals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73597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err="1" smtClean="0"/>
              <a:t>Thank</a:t>
            </a:r>
            <a:r>
              <a:rPr lang="sl-SI" dirty="0" smtClean="0"/>
              <a:t> </a:t>
            </a:r>
            <a:r>
              <a:rPr lang="sl-SI" dirty="0" err="1" smtClean="0"/>
              <a:t>you</a:t>
            </a:r>
            <a:endParaRPr lang="en-US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err="1" smtClean="0"/>
              <a:t>Questions</a:t>
            </a:r>
            <a:r>
              <a:rPr lang="sl-SI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078795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476250"/>
            <a:ext cx="8153400" cy="1584598"/>
          </a:xfrm>
        </p:spPr>
        <p:txBody>
          <a:bodyPr>
            <a:normAutofit/>
          </a:bodyPr>
          <a:lstStyle/>
          <a:p>
            <a:r>
              <a:rPr lang="en-US" dirty="0" smtClean="0"/>
              <a:t>The learning process in </a:t>
            </a:r>
            <a:r>
              <a:rPr lang="sl-SI" dirty="0" smtClean="0"/>
              <a:t>XML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en-US" dirty="0" smtClean="0"/>
              <a:t>WS development oriented subjects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85800" y="2420888"/>
            <a:ext cx="7772400" cy="3816424"/>
          </a:xfrm>
        </p:spPr>
        <p:txBody>
          <a:bodyPr/>
          <a:lstStyle/>
          <a:p>
            <a:r>
              <a:rPr lang="en-US" dirty="0" smtClean="0"/>
              <a:t>HTML and related</a:t>
            </a:r>
          </a:p>
          <a:p>
            <a:r>
              <a:rPr lang="en-US" dirty="0" smtClean="0"/>
              <a:t>XML and related technologies</a:t>
            </a:r>
          </a:p>
          <a:p>
            <a:r>
              <a:rPr lang="en-US" dirty="0" smtClean="0"/>
              <a:t>XML manipulation in Java/C#</a:t>
            </a:r>
          </a:p>
          <a:p>
            <a:r>
              <a:rPr lang="en-US" dirty="0" smtClean="0"/>
              <a:t>WS and integration (SOAP, REST)</a:t>
            </a:r>
          </a:p>
        </p:txBody>
      </p:sp>
    </p:spTree>
    <p:extLst>
      <p:ext uri="{BB962C8B-B14F-4D97-AF65-F5344CB8AC3E}">
        <p14:creationId xmlns:p14="http://schemas.microsoft.com/office/powerpoint/2010/main" val="17568913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pajanje 6"/>
          <p:cNvSpPr/>
          <p:nvPr/>
        </p:nvSpPr>
        <p:spPr bwMode="auto">
          <a:xfrm rot="10800000">
            <a:off x="1847776" y="4896035"/>
            <a:ext cx="4730824" cy="1493676"/>
          </a:xfrm>
          <a:prstGeom prst="flowChartMerg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Spajanje 3"/>
          <p:cNvSpPr/>
          <p:nvPr/>
        </p:nvSpPr>
        <p:spPr bwMode="auto">
          <a:xfrm>
            <a:off x="1930400" y="1485280"/>
            <a:ext cx="4495800" cy="1715120"/>
          </a:xfrm>
          <a:prstGeom prst="flowChartMerg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5300" y="453219"/>
            <a:ext cx="8153400" cy="1047750"/>
          </a:xfrm>
        </p:spPr>
        <p:txBody>
          <a:bodyPr>
            <a:noAutofit/>
          </a:bodyPr>
          <a:lstStyle/>
          <a:p>
            <a:r>
              <a:rPr lang="en-US" sz="2400" dirty="0" smtClean="0"/>
              <a:t>Web Service Development in 1st year academic study program </a:t>
            </a:r>
            <a:br>
              <a:rPr lang="en-US" sz="2400" dirty="0" smtClean="0"/>
            </a:br>
            <a:r>
              <a:rPr lang="en-US" sz="2400" dirty="0" smtClean="0"/>
              <a:t>(Basics of Web Technologies)</a:t>
            </a:r>
            <a:endParaRPr lang="en-US" sz="2400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495300" y="3568886"/>
            <a:ext cx="8153400" cy="1047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Calibri" panose="020F0502020204030204" pitchFamily="34" charset="0"/>
              </a:rPr>
              <a:t>Web Service Development in 3d year academic study program as well as professional study program (System Convergence and Integration, </a:t>
            </a:r>
            <a:r>
              <a:rPr lang="en-US" altLang="sl-SI" sz="2400" dirty="0" smtClean="0">
                <a:latin typeface="Calibri" panose="020F0502020204030204" pitchFamily="34" charset="0"/>
              </a:rPr>
              <a:t>Development of Information Services</a:t>
            </a:r>
            <a:r>
              <a:rPr lang="en-US" sz="2400" dirty="0" smtClean="0">
                <a:latin typeface="Calibri" panose="020F0502020204030204" pitchFamily="34" charset="0"/>
              </a:rPr>
              <a:t>)</a:t>
            </a: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6" name="Ograda vsebine 2"/>
          <p:cNvSpPr txBox="1">
            <a:spLocks/>
          </p:cNvSpPr>
          <p:nvPr/>
        </p:nvSpPr>
        <p:spPr>
          <a:xfrm>
            <a:off x="2159000" y="4896036"/>
            <a:ext cx="4419600" cy="15047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Calibri" panose="020F0502020204030204" pitchFamily="34" charset="0"/>
              </a:rPr>
              <a:t>HTML and related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XML and related technologies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XML manipulation in Java/C#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WS and integration (SOAP, REST)</a:t>
            </a:r>
          </a:p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9" name="Ograda vsebine 2"/>
          <p:cNvSpPr txBox="1">
            <a:spLocks/>
          </p:cNvSpPr>
          <p:nvPr/>
        </p:nvSpPr>
        <p:spPr>
          <a:xfrm>
            <a:off x="2159000" y="1497516"/>
            <a:ext cx="4419600" cy="15047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Calibri" panose="020F0502020204030204" pitchFamily="34" charset="0"/>
              </a:rPr>
              <a:t>HTML and related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XML and related technologies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XML manipulation in Java/C#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WS and integration (SOAP, REST)</a:t>
            </a:r>
          </a:p>
          <a:p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3113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xmlsou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39592" y="3879532"/>
            <a:ext cx="2223408" cy="178974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10-year motivation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28649" y="1825625"/>
            <a:ext cx="8286749" cy="43513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standard, independent universal data format (structure and description of data)</a:t>
            </a:r>
          </a:p>
          <a:p>
            <a:endParaRPr lang="en-US" sz="2800" dirty="0" smtClean="0"/>
          </a:p>
          <a:p>
            <a:r>
              <a:rPr lang="en-US" sz="2800" dirty="0" smtClean="0"/>
              <a:t>Vastly used in Slovenia (libraries, banks, government) – workshop organization </a:t>
            </a:r>
          </a:p>
          <a:p>
            <a:endParaRPr lang="en-US" sz="2800" dirty="0" smtClean="0"/>
          </a:p>
          <a:p>
            <a:r>
              <a:rPr lang="en-US" sz="2800" dirty="0" smtClean="0"/>
              <a:t>Growing interest in smaller private </a:t>
            </a: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en-US" sz="2800" dirty="0" smtClean="0"/>
              <a:t>companies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644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Problems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companies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sz="2000" dirty="0" smtClean="0"/>
              <a:t>S</a:t>
            </a:r>
            <a:r>
              <a:rPr lang="en-US" sz="2000" dirty="0" smtClean="0"/>
              <a:t>mall companies need a </a:t>
            </a:r>
            <a:r>
              <a:rPr lang="en-US" sz="2000" b="1" dirty="0" smtClean="0"/>
              <a:t>small-budget project </a:t>
            </a:r>
            <a:r>
              <a:rPr lang="en-US" sz="2000" dirty="0" smtClean="0"/>
              <a:t>for transforming their contents into XML and taking advantage of all supporting technologies</a:t>
            </a:r>
            <a:endParaRPr lang="sl-SI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Various  </a:t>
            </a:r>
            <a:r>
              <a:rPr lang="en-US" sz="2000" b="1" dirty="0" smtClean="0"/>
              <a:t>non-standard </a:t>
            </a:r>
            <a:r>
              <a:rPr lang="en-US" sz="2000" dirty="0" smtClean="0"/>
              <a:t>formats are required to be transformed into a suitable format:</a:t>
            </a:r>
          </a:p>
          <a:p>
            <a:pPr lvl="1"/>
            <a:r>
              <a:rPr lang="en-US" sz="1600" dirty="0" smtClean="0"/>
              <a:t>Suitable for printing</a:t>
            </a:r>
            <a:r>
              <a:rPr lang="sl-SI" sz="1600" dirty="0" smtClean="0"/>
              <a:t> (</a:t>
            </a:r>
            <a:r>
              <a:rPr lang="sl-SI" sz="1600" b="1" dirty="0" smtClean="0"/>
              <a:t>PDF</a:t>
            </a:r>
            <a:r>
              <a:rPr lang="sl-SI" sz="1600" dirty="0" smtClean="0"/>
              <a:t>)</a:t>
            </a:r>
            <a:endParaRPr lang="en-US" sz="1600" dirty="0" smtClean="0"/>
          </a:p>
          <a:p>
            <a:pPr lvl="1"/>
            <a:r>
              <a:rPr lang="en-US" sz="1600" dirty="0" smtClean="0"/>
              <a:t>Presented in different devices</a:t>
            </a:r>
            <a:r>
              <a:rPr lang="sl-SI" sz="1600" dirty="0" smtClean="0"/>
              <a:t> </a:t>
            </a:r>
            <a:endParaRPr lang="en-US" sz="1600" dirty="0" smtClean="0"/>
          </a:p>
          <a:p>
            <a:endParaRPr lang="en-US" sz="2000" dirty="0" smtClean="0"/>
          </a:p>
          <a:p>
            <a:r>
              <a:rPr lang="en-US" sz="2000" dirty="0" smtClean="0"/>
              <a:t>The transformation process is usually </a:t>
            </a:r>
            <a:r>
              <a:rPr lang="en-US" sz="2000" b="1" dirty="0" smtClean="0"/>
              <a:t>time consuming</a:t>
            </a:r>
            <a:r>
              <a:rPr lang="en-US" sz="2000" dirty="0" smtClean="0"/>
              <a:t>, </a:t>
            </a:r>
            <a:r>
              <a:rPr lang="sl-SI" sz="2000" dirty="0" smtClean="0"/>
              <a:t> </a:t>
            </a:r>
            <a:r>
              <a:rPr lang="en-US" sz="2000" b="1" dirty="0" smtClean="0"/>
              <a:t>error prone</a:t>
            </a:r>
            <a:r>
              <a:rPr lang="sl-SI" sz="2000" dirty="0" smtClean="0"/>
              <a:t>, </a:t>
            </a:r>
            <a:r>
              <a:rPr lang="en-US" sz="2000" dirty="0" smtClean="0"/>
              <a:t>takes a lot of effort and includes involvement of several actors</a:t>
            </a:r>
          </a:p>
          <a:p>
            <a:endParaRPr lang="en-US" sz="2000" dirty="0" smtClean="0"/>
          </a:p>
          <a:p>
            <a:r>
              <a:rPr lang="en-US" sz="2000" dirty="0" smtClean="0"/>
              <a:t>The usual transformation process does </a:t>
            </a:r>
            <a:r>
              <a:rPr lang="en-US" sz="2000" b="1" dirty="0" smtClean="0"/>
              <a:t>not enable content management</a:t>
            </a:r>
          </a:p>
          <a:p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9791443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in our studies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1: simple test data in labs (due to the short time in one semester)</a:t>
            </a:r>
          </a:p>
          <a:p>
            <a:endParaRPr lang="sl-SI" dirty="0" smtClean="0"/>
          </a:p>
          <a:p>
            <a:r>
              <a:rPr lang="en-US" dirty="0" smtClean="0"/>
              <a:t>PROBLEM 2: study approach</a:t>
            </a:r>
          </a:p>
          <a:p>
            <a:pPr lvl="1"/>
            <a:r>
              <a:rPr lang="en-US" sz="2600" u="sng" dirty="0" smtClean="0"/>
              <a:t>Project oriented </a:t>
            </a:r>
            <a:r>
              <a:rPr lang="en-US" sz="2600" dirty="0" smtClean="0"/>
              <a:t>work gives poorer results </a:t>
            </a:r>
            <a:br>
              <a:rPr lang="en-US" sz="2600" dirty="0" smtClean="0"/>
            </a:br>
            <a:r>
              <a:rPr lang="en-US" sz="2600" dirty="0" smtClean="0"/>
              <a:t>in grades</a:t>
            </a:r>
          </a:p>
          <a:p>
            <a:pPr lvl="1"/>
            <a:r>
              <a:rPr lang="en-US" sz="2600" u="sng" dirty="0" smtClean="0"/>
              <a:t>Week-to-week </a:t>
            </a:r>
            <a:r>
              <a:rPr lang="en-US" sz="2600" dirty="0" smtClean="0"/>
              <a:t>oriented work gives poorer </a:t>
            </a:r>
            <a:br>
              <a:rPr lang="en-US" sz="2600" dirty="0" smtClean="0"/>
            </a:br>
            <a:r>
              <a:rPr lang="en-US" sz="2600" dirty="0" smtClean="0"/>
              <a:t>results in extended understanding of the </a:t>
            </a:r>
            <a:br>
              <a:rPr lang="en-US" sz="2600" dirty="0" smtClean="0"/>
            </a:br>
            <a:r>
              <a:rPr lang="en-US" sz="2600" dirty="0" smtClean="0"/>
              <a:t>problem area and self-initiative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54747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XML in studies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(step 1) Understanding XML as a way of storing/presenting/transmitting data</a:t>
            </a:r>
          </a:p>
          <a:p>
            <a:pPr lvl="1"/>
            <a:r>
              <a:rPr lang="en-US" sz="2400" dirty="0" smtClean="0"/>
              <a:t>e-business, web services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(step 2) </a:t>
            </a:r>
            <a:r>
              <a:rPr lang="en-US" sz="2800" dirty="0" smtClean="0"/>
              <a:t>Understanding XML as a way of recognizing the </a:t>
            </a:r>
            <a:r>
              <a:rPr lang="en-US" sz="2800" dirty="0" smtClean="0">
                <a:solidFill>
                  <a:srgbClr val="FF0000"/>
                </a:solidFill>
              </a:rPr>
              <a:t>document‘s contents </a:t>
            </a:r>
            <a:endParaRPr lang="sl-SI" sz="2800" dirty="0" smtClean="0">
              <a:solidFill>
                <a:srgbClr val="FF0000"/>
              </a:solidFill>
            </a:endParaRPr>
          </a:p>
          <a:p>
            <a:pPr lvl="1"/>
            <a:r>
              <a:rPr lang="en-US" sz="2400" dirty="0" smtClean="0"/>
              <a:t>Involvement of  several interested smaller companies with (extremely) mixed XML structures</a:t>
            </a:r>
          </a:p>
          <a:p>
            <a:pPr lvl="2"/>
            <a:r>
              <a:rPr lang="en-US" sz="2000" dirty="0" smtClean="0"/>
              <a:t>Publishing house Forum </a:t>
            </a:r>
          </a:p>
          <a:p>
            <a:pPr lvl="2"/>
            <a:r>
              <a:rPr lang="en-US" sz="2000" dirty="0" smtClean="0"/>
              <a:t>PRIZMA Foundation for improving employment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94351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contents of the XML document</a:t>
            </a:r>
            <a:endParaRPr lang="en-US" sz="4000" dirty="0"/>
          </a:p>
        </p:txBody>
      </p:sp>
      <p:graphicFrame>
        <p:nvGraphicFramePr>
          <p:cNvPr id="1993760" name="Group 3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62912067"/>
              </p:ext>
            </p:extLst>
          </p:nvPr>
        </p:nvGraphicFramePr>
        <p:xfrm>
          <a:off x="487680" y="1524000"/>
          <a:ext cx="8107680" cy="4998720"/>
        </p:xfrm>
        <a:graphic>
          <a:graphicData uri="http://schemas.openxmlformats.org/drawingml/2006/table">
            <a:tbl>
              <a:tblPr/>
              <a:tblGrid>
                <a:gridCol w="4053840"/>
                <a:gridCol w="4053840"/>
              </a:tblGrid>
              <a:tr h="69468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Structured XML contents</a:t>
                      </a:r>
                      <a:endParaRPr kumimoji="0" 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arrow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arrow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Mixed XML contents</a:t>
                      </a:r>
                      <a:endParaRPr kumimoji="0" 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arrow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arrow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403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0" lang="sl-SI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narocilo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 &lt;</a:t>
                      </a:r>
                      <a:r>
                        <a:rPr kumimoji="0" lang="sl-SI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datumNarocila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21.1.2011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&lt;/</a:t>
                      </a:r>
                      <a:r>
                        <a:rPr kumimoji="0" lang="sl-SI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datumNarocila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0" lang="sl-SI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datumOdposiljanja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25.1.2011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&lt;/</a:t>
                      </a:r>
                      <a:r>
                        <a:rPr kumimoji="0" lang="sl-SI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datumOdposiljanja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&gt;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 &lt;</a:t>
                      </a:r>
                      <a:r>
                        <a:rPr kumimoji="0" lang="sl-SI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placnik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&gt;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   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&lt;ime&gt;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Boštjan Šumak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&lt;/ime&gt;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   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&lt;ulica&gt;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Smetanova ul. 17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   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&lt;/ulica&gt;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   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&lt;mesto&gt;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Maribor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&lt;/mesto&gt;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   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0" lang="sl-SI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postnaSt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2000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&lt;/</a:t>
                      </a:r>
                      <a:r>
                        <a:rPr kumimoji="0" lang="sl-SI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postnaSt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   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&lt;posta&gt;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Maribor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&lt;/posta&gt;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 &lt;/</a:t>
                      </a:r>
                      <a:r>
                        <a:rPr kumimoji="0" lang="sl-SI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placnik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&lt;telefon&gt;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022355108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&lt;/telefon&gt;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&lt;faks&gt;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022355134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&lt;/faks&gt;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&lt;/</a:t>
                      </a:r>
                      <a:r>
                        <a:rPr kumimoji="0" lang="sl-SI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narocilo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arrow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arrow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0" lang="sl-SI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sporocilo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pomembnost=‘velika' datum=‘3.23.2005'&gt;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  &lt;</a:t>
                      </a:r>
                      <a:r>
                        <a:rPr kumimoji="0" lang="sl-SI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posiljatelj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Boštjan Šumak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  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&lt;/</a:t>
                      </a:r>
                      <a:r>
                        <a:rPr kumimoji="0" lang="sl-SI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posiljatelj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&gt;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  &lt;prejemnik&gt;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Luka Pavlič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  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&lt;/prejemnik&gt;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  &lt;naslov&gt;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Končna verzija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  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&lt;/naslov&gt;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  &lt;telo&gt;&lt;</a:t>
                      </a:r>
                      <a:r>
                        <a:rPr kumimoji="0" lang="sl-SI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emph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Nemudoma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&lt;/</a:t>
                      </a:r>
                      <a:r>
                        <a:rPr kumimoji="0" lang="sl-SI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emph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&gt; 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se    </a:t>
                      </a:r>
                      <a:b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</a:b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 morava pogovoriti o zadnji </a:t>
                      </a:r>
                      <a:b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</a:b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 verziji. Ali me </a:t>
                      </a:r>
                      <a:r>
                        <a:rPr kumimoji="0" lang="sl-SI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kontaktiraj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b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</a:b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 po  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0" lang="sl-SI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email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  </a:t>
                      </a:r>
                      <a:b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</a:b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 mailto:bostjan.sumak@uni-</a:t>
                      </a:r>
                      <a:b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</a:b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kumimoji="0" lang="sl-SI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mb.si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&lt;/</a:t>
                      </a:r>
                      <a:r>
                        <a:rPr kumimoji="0" lang="sl-SI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email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ali pokliči na </a:t>
                      </a:r>
                      <a:b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</a:b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&lt;telefon&gt;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022355108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&lt;/telefon&gt;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  &lt;/telo&gt;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&lt;/</a:t>
                      </a:r>
                      <a:r>
                        <a:rPr kumimoji="0" lang="sl-SI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sporocilo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arrow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arrow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0903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.SI">
  <a:themeElements>
    <a:clrScheme name="F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F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Predstavitev disertacije_Pušnik_2014_01_29_krajši</Template>
  <TotalTime>6743</TotalTime>
  <Words>960</Words>
  <Application>Microsoft Office PowerPoint</Application>
  <PresentationFormat>Diaprojekcija na zaslonu (4:3)</PresentationFormat>
  <Paragraphs>194</Paragraphs>
  <Slides>22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22</vt:i4>
      </vt:variant>
    </vt:vector>
  </HeadingPairs>
  <TitlesOfParts>
    <vt:vector size="23" baseType="lpstr">
      <vt:lpstr>UM.SI</vt:lpstr>
      <vt:lpstr>Using XML technologies for various data format transformations</vt:lpstr>
      <vt:lpstr>Studying XML in UM FERI</vt:lpstr>
      <vt:lpstr>The learning process in XML and WS development oriented subjects</vt:lpstr>
      <vt:lpstr>Web Service Development in 1st year academic study program  (Basics of Web Technologies)</vt:lpstr>
      <vt:lpstr>XML 10-year motivation</vt:lpstr>
      <vt:lpstr>Problems of companies</vt:lpstr>
      <vt:lpstr>Problems in our studies</vt:lpstr>
      <vt:lpstr>Using XML in studies</vt:lpstr>
      <vt:lpstr>The contents of the XML document</vt:lpstr>
      <vt:lpstr>Solutions? We know the process!</vt:lpstr>
      <vt:lpstr>Phase 1: Transformation (DocX  XML)</vt:lpstr>
      <vt:lpstr>Transforming .odt and .docx into XML</vt:lpstr>
      <vt:lpstr>Phase 2: Building XML schema</vt:lpstr>
      <vt:lpstr>Phase 3: Building external formats</vt:lpstr>
      <vt:lpstr>XML to PDF transformation dilemma: using XSL-FO or generating it</vt:lpstr>
      <vt:lpstr>Preparing the standard file</vt:lpstr>
      <vt:lpstr>Transforming DOCX XML into a standard XML document</vt:lpstr>
      <vt:lpstr>A transformation into a responsive HTML</vt:lpstr>
      <vt:lpstr>PDF, ePub transformation</vt:lpstr>
      <vt:lpstr>Students (quick) results</vt:lpstr>
      <vt:lpstr>Conclusion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Prehod na XML podporo v delovnih postopkih</dc:title>
  <dc:creator>Boštjan Šumak</dc:creator>
  <cp:lastModifiedBy>Maja</cp:lastModifiedBy>
  <cp:revision>374</cp:revision>
  <dcterms:created xsi:type="dcterms:W3CDTF">2014-12-17T17:23:28Z</dcterms:created>
  <dcterms:modified xsi:type="dcterms:W3CDTF">2015-08-26T08:00:25Z</dcterms:modified>
  <cp:contentStatus>Končni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